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23" r:id="rId4"/>
    <p:sldId id="380" r:id="rId5"/>
    <p:sldId id="379" r:id="rId6"/>
    <p:sldId id="364" r:id="rId7"/>
    <p:sldId id="389" r:id="rId8"/>
    <p:sldId id="319" r:id="rId9"/>
    <p:sldId id="265" r:id="rId10"/>
    <p:sldId id="277" r:id="rId11"/>
    <p:sldId id="270" r:id="rId12"/>
    <p:sldId id="269" r:id="rId13"/>
    <p:sldId id="339" r:id="rId14"/>
    <p:sldId id="381" r:id="rId15"/>
    <p:sldId id="338" r:id="rId16"/>
    <p:sldId id="278" r:id="rId17"/>
    <p:sldId id="326" r:id="rId18"/>
    <p:sldId id="317" r:id="rId19"/>
    <p:sldId id="333" r:id="rId20"/>
    <p:sldId id="386" r:id="rId21"/>
    <p:sldId id="332" r:id="rId22"/>
    <p:sldId id="327" r:id="rId23"/>
    <p:sldId id="388" r:id="rId24"/>
    <p:sldId id="261" r:id="rId25"/>
    <p:sldId id="334" r:id="rId26"/>
    <p:sldId id="262" r:id="rId27"/>
    <p:sldId id="357" r:id="rId28"/>
    <p:sldId id="384" r:id="rId29"/>
    <p:sldId id="385" r:id="rId30"/>
    <p:sldId id="356" r:id="rId31"/>
    <p:sldId id="372" r:id="rId32"/>
    <p:sldId id="375" r:id="rId33"/>
    <p:sldId id="365" r:id="rId34"/>
    <p:sldId id="367" r:id="rId35"/>
    <p:sldId id="346" r:id="rId36"/>
    <p:sldId id="359" r:id="rId37"/>
    <p:sldId id="358" r:id="rId38"/>
    <p:sldId id="377" r:id="rId39"/>
    <p:sldId id="360" r:id="rId40"/>
    <p:sldId id="274" r:id="rId41"/>
    <p:sldId id="382" r:id="rId42"/>
    <p:sldId id="383" r:id="rId43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65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6BD602-E6BE-4AA8-8F93-E842EA677C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1708241-2F21-4D8E-8B08-F0CEFEA032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8F03A7A-B6BE-4E3D-BA47-4F3D066FE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B864A-0BFB-4BA8-9A4F-A6E860B8D8F1}" type="datetimeFigureOut">
              <a:rPr lang="es-MX" smtClean="0"/>
              <a:t>03/02/2021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3F18303-7C58-471E-8734-147D1B582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F25955F-B34F-417C-80D3-3E17CA17A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37146-3C1E-48BA-A3D0-DB1F2298601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96867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E4707F-69B2-44D9-B331-DDDF7143B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F25C6F9-0BC9-4DCC-A160-EEEAF0B484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4101F3F-8779-4BB5-BD77-43F792F06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B864A-0BFB-4BA8-9A4F-A6E860B8D8F1}" type="datetimeFigureOut">
              <a:rPr lang="es-MX" smtClean="0"/>
              <a:t>03/02/2021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B79D823-D455-4D7E-ABE0-392EFDFA2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B1522FC-9544-494F-90CE-CF434A7FD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37146-3C1E-48BA-A3D0-DB1F2298601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67405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0F616C5-A125-4E6E-BF83-100375465C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EC76849-D8A0-4DF2-926A-32263BD175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7F3C7FE-FB5A-4810-98BC-56A27D67A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B864A-0BFB-4BA8-9A4F-A6E860B8D8F1}" type="datetimeFigureOut">
              <a:rPr lang="es-MX" smtClean="0"/>
              <a:t>03/02/2021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6CC002E-FA22-434C-8C14-94454BFC7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3FB44D3-BA6F-403A-ACCE-8D27E9609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37146-3C1E-48BA-A3D0-DB1F2298601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40747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DD5663-F844-4092-BC42-36B89CE4C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80CFAA7-E329-412C-803E-D676536E85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61D26D1-3ADB-428F-BC50-C5BFE2D9B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B864A-0BFB-4BA8-9A4F-A6E860B8D8F1}" type="datetimeFigureOut">
              <a:rPr lang="es-MX" smtClean="0"/>
              <a:t>03/02/2021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9D986E8-7559-4D57-8249-B94DEDEC0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D39353F-1891-4266-95F4-48EDE6CD3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37146-3C1E-48BA-A3D0-DB1F2298601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78801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EBCE2F-1D2D-4D45-BDE4-BF16B1368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F2D1142-2247-45A4-8828-859DE86CD1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F4D63CE-E719-4522-B8DB-B343235C5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B864A-0BFB-4BA8-9A4F-A6E860B8D8F1}" type="datetimeFigureOut">
              <a:rPr lang="es-MX" smtClean="0"/>
              <a:t>03/02/2021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982C73F-89EC-464F-AD3B-1C854B6E2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43D1B4-EC1B-45BB-AE75-9E4BD5E00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37146-3C1E-48BA-A3D0-DB1F2298601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48556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CA5D29-E64E-4A08-B7D6-756FCCCCD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97A666A-6881-4815-88B6-ED7E796C2B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BC90DE5-2AC1-4D36-9AAF-6CF1A8667D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9736BCB-7CA2-49DC-8222-38F1EE58D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B864A-0BFB-4BA8-9A4F-A6E860B8D8F1}" type="datetimeFigureOut">
              <a:rPr lang="es-MX" smtClean="0"/>
              <a:t>03/02/2021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7404972-B1BF-41DA-8B03-C9B7B670A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5406743-6F09-4CC0-A827-0C6168DC7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37146-3C1E-48BA-A3D0-DB1F2298601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12955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F29780-B717-4ECC-A9BD-0EF290DD1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7EF50B2-7CB2-4401-8F1F-C2536081F6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AC3AD59-2D81-4319-9E10-8DB1E5BE3A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09303C6-E1C2-464B-9934-FBDB7B9EA6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5AE2A7E-21A5-450A-A82F-67DD2DD231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CF2C682-EDB3-40EE-BEC5-79E4503FA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B864A-0BFB-4BA8-9A4F-A6E860B8D8F1}" type="datetimeFigureOut">
              <a:rPr lang="es-MX" smtClean="0"/>
              <a:t>03/02/2021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7D6E6E6-D6D3-4BDD-855A-EEE7602E2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AB801B8-5AB7-475B-8BFE-22BFFE156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37146-3C1E-48BA-A3D0-DB1F2298601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47035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E59009-DA04-4BCC-957A-41558BBF0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37F13D6-DF98-49F5-B26E-10A38211B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B864A-0BFB-4BA8-9A4F-A6E860B8D8F1}" type="datetimeFigureOut">
              <a:rPr lang="es-MX" smtClean="0"/>
              <a:t>03/02/2021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45E2505-DD30-47C9-9625-F4E7B1D5E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1409653-10AD-45E3-BFF6-CC025A494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37146-3C1E-48BA-A3D0-DB1F2298601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89089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43D915A-428B-486C-9377-29ACF7501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B864A-0BFB-4BA8-9A4F-A6E860B8D8F1}" type="datetimeFigureOut">
              <a:rPr lang="es-MX" smtClean="0"/>
              <a:t>03/02/2021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8841972-5D09-4859-8BEB-431906CD8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AA30790-F092-4B9C-A36B-4E1C1DDA1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37146-3C1E-48BA-A3D0-DB1F2298601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29321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7E6A2B-4233-44E9-983A-5EE6949FF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0DD39F-BA1D-4D87-8F29-60151805DB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4F20348-4BF3-419A-BC2F-D3CD4E6C19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7183CE0-BBD5-4613-8E59-EF236C21E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B864A-0BFB-4BA8-9A4F-A6E860B8D8F1}" type="datetimeFigureOut">
              <a:rPr lang="es-MX" smtClean="0"/>
              <a:t>03/02/2021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3131FC9-8F37-4818-8C3B-2D2D82699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E5D782C-3D03-43D0-8A5E-5B8E4DD4E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37146-3C1E-48BA-A3D0-DB1F2298601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0790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014C7E-D722-44E1-8B97-ED76F4F9E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7789508-386D-4B5A-9EAC-1433915270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5C79C67-F65D-4C2E-827C-EA5F1ECE16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7A325EF-8110-41EF-9711-E6DB0874E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B864A-0BFB-4BA8-9A4F-A6E860B8D8F1}" type="datetimeFigureOut">
              <a:rPr lang="es-MX" smtClean="0"/>
              <a:t>03/02/2021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F837718-A930-4E80-B70D-3BE8BE0A1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08DF33E-BF16-45C0-B889-7FBA0FD35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37146-3C1E-48BA-A3D0-DB1F2298601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47169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3A16207-9163-4718-9866-6154565AA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BE1092F-5780-44BA-BCFD-E24893C783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872E666-C538-4E61-9ED6-13CDC48203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B864A-0BFB-4BA8-9A4F-A6E860B8D8F1}" type="datetimeFigureOut">
              <a:rPr lang="es-MX" smtClean="0"/>
              <a:t>03/02/2021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E8266A4-A1EB-4A7A-934E-64AE5548C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B01B5F4-F857-4EC7-B7D8-7034562D90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F37146-3C1E-48BA-A3D0-DB1F2298601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90043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espanol.medscape.com/verarticulo/5905094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n.wikipedia.org/wiki/Coronavirus_disease_2019" TargetMode="External"/><Relationship Id="rId4" Type="http://schemas.openxmlformats.org/officeDocument/2006/relationships/hyperlink" Target="https://en.wikipedia.org/wiki/Influenza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datos.nexos.com.mx/?p=1625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datos.nexos.com.mx/?p=1625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ovid19treatmentguidelines.nih.gov/antiviral-therapy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038/s41564-020-00835-2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ho.int/es/initiatives/act-accelerator/covax" TargetMode="External"/><Relationship Id="rId2" Type="http://schemas.openxmlformats.org/officeDocument/2006/relationships/hyperlink" Target="https://www.gavi.org/covax-facility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who.int/es/initiatives/act-accelerator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hyperlink" Target="https://www.theguardian.com/world/2020/dec/18/belgian-minister-accidentally-tweets-eus-covid-vaccine-price-lis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datosmacro.expansion.com/otros/coronavirus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inegi.org.mx/contenidos/saladeprensa/boletines/2021/EstSociodemo/DefuncionesRegistradas2020_Pnles.pdf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55D9DA-AAED-4B55-8ECB-3DECD82F213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MX" sz="4800" b="1" dirty="0"/>
              <a:t>Revisión sobre la COVID-19 y una invitación a la reflexión.</a:t>
            </a:r>
            <a:br>
              <a:rPr lang="es-MX" sz="4800" b="1" dirty="0"/>
            </a:br>
            <a:endParaRPr lang="es-MX" sz="4800" b="1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D376BF3-5CC3-45F6-AF41-B4DC93A7E01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MX" sz="2000" b="1" dirty="0"/>
              <a:t>Dr. Héctor José Dueñas Tentori</a:t>
            </a:r>
          </a:p>
          <a:p>
            <a:r>
              <a:rPr lang="es-MX" sz="2000" b="1" dirty="0"/>
              <a:t>GMRC, 03 de febrero del 2021.</a:t>
            </a:r>
          </a:p>
        </p:txBody>
      </p:sp>
    </p:spTree>
    <p:extLst>
      <p:ext uri="{BB962C8B-B14F-4D97-AF65-F5344CB8AC3E}">
        <p14:creationId xmlns:p14="http://schemas.microsoft.com/office/powerpoint/2010/main" val="39149597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06A1AB78-417D-44FC-85A3-3508526B51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787126"/>
            <a:ext cx="10515600" cy="5681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2187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55A7F0F-EF34-4323-803A-E61E349849D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478" y="1212574"/>
            <a:ext cx="9409044" cy="44593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69066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B6A43E-1F2E-4D9F-8703-C4CECF82D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269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s-MX" sz="1800" b="1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- E</a:t>
            </a:r>
            <a:r>
              <a:rPr lang="es-MX" sz="1800" b="1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xisten seis grupos en México, G, GH, </a:t>
            </a:r>
            <a:r>
              <a:rPr lang="es-MX" sz="1800" b="1" u="sng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GR</a:t>
            </a:r>
            <a:r>
              <a:rPr lang="es-MX" sz="1800" b="1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L, V y S; más dos en el otras geografías: GV y O; los linajes del virus son mucho más diversos y complejos, y su número aumenta continuamente, la cifra ha superado los 70 (GISAID*).</a:t>
            </a:r>
            <a:br>
              <a:rPr lang="es-MX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s-MX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s-MX" sz="1800" b="1" dirty="0">
                <a:latin typeface="Calibri" panose="020F0502020204030204" pitchFamily="34" charset="0"/>
                <a:ea typeface="Times New Roman" panose="02020603050405020304" pitchFamily="18" charset="0"/>
              </a:rPr>
              <a:t>E</a:t>
            </a:r>
            <a:r>
              <a:rPr lang="es-MX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 </a:t>
            </a:r>
            <a:r>
              <a:rPr lang="es-MX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primer caso de COVID-19 en el país</a:t>
            </a:r>
            <a:r>
              <a:rPr lang="es-MX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r>
              <a:rPr lang="es-MX" sz="1800" b="1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corresponde al grupo GR linaje B.1., proveniente de Italia.</a:t>
            </a:r>
            <a:br>
              <a:rPr lang="es-MX" sz="1800" b="1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s-MX" sz="1800" b="1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- L</a:t>
            </a:r>
            <a:r>
              <a:rPr lang="es-MX" sz="1800" b="1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os más comunes son los grupos G, GH y GR, mutaciones que están en prácticamente todos los países de América y Europa, donde predomina el grupo GR.</a:t>
            </a:r>
            <a:br>
              <a:rPr lang="es-MX" sz="1800" b="1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s-MX" sz="1800" b="1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 En Asia se observa mayor presencia de los grupos S, L y V. </a:t>
            </a:r>
            <a:br>
              <a:rPr lang="es-MX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s-MX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7FC4FEA-D4AC-4EED-88FC-4D8D98B514A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1722" y="2048497"/>
            <a:ext cx="9488556" cy="430033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C7AAE1FF-AEEE-4B06-AACA-6FC70B2C67DF}"/>
              </a:ext>
            </a:extLst>
          </p:cNvPr>
          <p:cNvSpPr txBox="1"/>
          <p:nvPr/>
        </p:nvSpPr>
        <p:spPr>
          <a:xfrm>
            <a:off x="940904" y="6347788"/>
            <a:ext cx="106812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0" dirty="0">
                <a:solidFill>
                  <a:srgbClr val="202122"/>
                </a:solidFill>
                <a:effectLst/>
              </a:rPr>
              <a:t>* GISAID</a:t>
            </a:r>
            <a:r>
              <a:rPr lang="en-US" sz="1200" b="0" i="0" dirty="0">
                <a:solidFill>
                  <a:srgbClr val="202122"/>
                </a:solidFill>
                <a:effectLst/>
              </a:rPr>
              <a:t> is a global science initiative and primary source that provides open-access to genomic </a:t>
            </a:r>
            <a:r>
              <a:rPr lang="en-US" sz="1200" b="0" i="0" dirty="0">
                <a:effectLst/>
              </a:rPr>
              <a:t>data of </a:t>
            </a:r>
            <a:r>
              <a:rPr lang="en-US" sz="1200" b="0" i="0" strike="noStrike" dirty="0">
                <a:effectLst/>
                <a:hlinkClick r:id="rId4" tooltip="Influenz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influenza</a:t>
            </a:r>
            <a:r>
              <a:rPr lang="en-US" sz="1200" b="0" i="0" dirty="0">
                <a:effectLst/>
              </a:rPr>
              <a:t> viruses </a:t>
            </a:r>
            <a:r>
              <a:rPr lang="en-US" sz="1200" b="0" i="0" dirty="0">
                <a:solidFill>
                  <a:srgbClr val="202122"/>
                </a:solidFill>
                <a:effectLst/>
              </a:rPr>
              <a:t>and the novel coronavirus responsible </a:t>
            </a:r>
            <a:r>
              <a:rPr lang="en-US" sz="1200" b="0" i="0" dirty="0">
                <a:effectLst/>
              </a:rPr>
              <a:t>for </a:t>
            </a:r>
            <a:r>
              <a:rPr lang="en-US" sz="1200" b="0" i="0" strike="noStrike" dirty="0">
                <a:effectLst/>
                <a:hlinkClick r:id="rId5" tooltip="Coronavirus disease 201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COVID-19</a:t>
            </a:r>
            <a:endParaRPr lang="es-MX" sz="1200" dirty="0"/>
          </a:p>
        </p:txBody>
      </p:sp>
    </p:spTree>
    <p:extLst>
      <p:ext uri="{BB962C8B-B14F-4D97-AF65-F5344CB8AC3E}">
        <p14:creationId xmlns:p14="http://schemas.microsoft.com/office/powerpoint/2010/main" val="33242190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DE0E8B-247E-44EE-8FBD-B7E066357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sz="2000" b="1" i="0" dirty="0">
                <a:solidFill>
                  <a:srgbClr val="222222"/>
                </a:solidFill>
                <a:effectLst/>
                <a:latin typeface="+mn-lt"/>
              </a:rPr>
              <a:t>La nueva variante del virus SARS-CoV-2, conocida como VUI-202012/01 o linaje B.1.1.7, lleva una cantidad inusualmente grande de mutaciones. </a:t>
            </a:r>
            <a:r>
              <a:rPr lang="es-MX" sz="2000" b="1" dirty="0">
                <a:solidFill>
                  <a:srgbClr val="222222"/>
                </a:solidFill>
                <a:latin typeface="+mn-lt"/>
              </a:rPr>
              <a:t>Sus</a:t>
            </a:r>
            <a:r>
              <a:rPr lang="es-MX" sz="2000" b="1" i="0" dirty="0">
                <a:solidFill>
                  <a:srgbClr val="222222"/>
                </a:solidFill>
                <a:effectLst/>
                <a:latin typeface="+mn-lt"/>
              </a:rPr>
              <a:t> efectos biológicos potenciales:</a:t>
            </a:r>
            <a:br>
              <a:rPr lang="es-MX" sz="2000" b="1" i="0" dirty="0">
                <a:solidFill>
                  <a:srgbClr val="222222"/>
                </a:solidFill>
                <a:effectLst/>
                <a:latin typeface="+mn-lt"/>
              </a:rPr>
            </a:br>
            <a:endParaRPr lang="es-MX" sz="4800" b="1" dirty="0">
              <a:latin typeface="+mn-lt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631A9D4-E193-4266-A144-7E853462BF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s-MX" sz="2000" b="0" i="0" dirty="0">
                <a:solidFill>
                  <a:srgbClr val="222222"/>
                </a:solidFill>
                <a:effectLst/>
              </a:rPr>
              <a:t>La mutación N501Y, uno de los seis residuos de contacto clave dentro del dominio de unión al receptor que </a:t>
            </a:r>
            <a:r>
              <a:rPr lang="es-MX" sz="2000" b="0" i="0" u="sng" dirty="0">
                <a:solidFill>
                  <a:srgbClr val="222222"/>
                </a:solidFill>
                <a:effectLst/>
              </a:rPr>
              <a:t>puede aumentar la afinidad de unión a la ACE2 humana y murina.</a:t>
            </a:r>
          </a:p>
          <a:p>
            <a:pPr marL="0" indent="0" algn="l">
              <a:buNone/>
            </a:pPr>
            <a:endParaRPr lang="es-MX" sz="2000" b="0" i="0" u="sng" dirty="0">
              <a:solidFill>
                <a:srgbClr val="222222"/>
              </a:solidFill>
              <a:effectLst/>
            </a:endParaRPr>
          </a:p>
          <a:p>
            <a:r>
              <a:rPr lang="es-MX" sz="2000" b="0" i="0" dirty="0">
                <a:solidFill>
                  <a:srgbClr val="222222"/>
                </a:solidFill>
                <a:effectLst/>
              </a:rPr>
              <a:t> El panel (</a:t>
            </a:r>
            <a:r>
              <a:rPr lang="en-US" sz="2000" b="0" i="1" dirty="0">
                <a:solidFill>
                  <a:srgbClr val="222222"/>
                </a:solidFill>
                <a:effectLst/>
              </a:rPr>
              <a:t>New and Emerging Respiratory Virus Threats Advisory Group</a:t>
            </a:r>
            <a:r>
              <a:rPr lang="en-US" sz="2000" b="0" i="0" dirty="0">
                <a:solidFill>
                  <a:srgbClr val="222222"/>
                </a:solidFill>
                <a:effectLst/>
              </a:rPr>
              <a:t> -NERVTAG-) </a:t>
            </a:r>
            <a:r>
              <a:rPr lang="es-MX" sz="2000" b="0" i="0" dirty="0">
                <a:solidFill>
                  <a:srgbClr val="222222"/>
                </a:solidFill>
                <a:effectLst/>
              </a:rPr>
              <a:t>concluyó que VUI-202012/01 </a:t>
            </a:r>
            <a:r>
              <a:rPr lang="es-MX" sz="2000" b="0" i="0" u="sng" dirty="0">
                <a:solidFill>
                  <a:srgbClr val="222222"/>
                </a:solidFill>
                <a:effectLst/>
              </a:rPr>
              <a:t>"demuestra un aumento sustancial de la transmisibilidad en comparación con otras variantes“, 18 de diciembre del 2020.</a:t>
            </a:r>
          </a:p>
          <a:p>
            <a:pPr marL="0" indent="0" algn="l">
              <a:buNone/>
            </a:pPr>
            <a:endParaRPr lang="es-MX" sz="2000" b="0" i="0" u="sng" dirty="0">
              <a:solidFill>
                <a:srgbClr val="222222"/>
              </a:solidFill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s-MX" sz="2000" b="0" i="0" dirty="0">
                <a:solidFill>
                  <a:srgbClr val="222222"/>
                </a:solidFill>
                <a:effectLst/>
              </a:rPr>
              <a:t>Las mutaciones de mucho </a:t>
            </a:r>
            <a:r>
              <a:rPr lang="es-MX" sz="2000" dirty="0">
                <a:solidFill>
                  <a:srgbClr val="222222"/>
                </a:solidFill>
              </a:rPr>
              <a:t>cuidado son las que </a:t>
            </a:r>
            <a:r>
              <a:rPr lang="es-MX" sz="2000" b="0" i="0" u="sng" dirty="0">
                <a:solidFill>
                  <a:srgbClr val="222222"/>
                </a:solidFill>
                <a:effectLst/>
              </a:rPr>
              <a:t>capaciten a evadir la respuesta inmune humana; las vacunas actuales están dirigidas a múltiples partes de la proteína “espiga”.</a:t>
            </a:r>
          </a:p>
          <a:p>
            <a:pPr marL="0" indent="0" algn="l">
              <a:buNone/>
            </a:pPr>
            <a:endParaRPr lang="es-MX" sz="2000" b="0" i="0" u="sng" dirty="0">
              <a:solidFill>
                <a:srgbClr val="222222"/>
              </a:solidFill>
              <a:effectLst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262CFA6-A69B-4725-B048-AE70E1B4C75D}"/>
              </a:ext>
            </a:extLst>
          </p:cNvPr>
          <p:cNvSpPr txBox="1"/>
          <p:nvPr/>
        </p:nvSpPr>
        <p:spPr>
          <a:xfrm>
            <a:off x="609600" y="6176963"/>
            <a:ext cx="112908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/>
              <a:t>https://espanol.medscape.com/verarticulo/5906356?nlid=138738_4762&amp;src=WNL_mxmdpls_201228_mscpedit_gen&amp;uac=97684CY&amp;impid=2765754&amp;faf=1#vp_2</a:t>
            </a:r>
          </a:p>
        </p:txBody>
      </p:sp>
    </p:spTree>
    <p:extLst>
      <p:ext uri="{BB962C8B-B14F-4D97-AF65-F5344CB8AC3E}">
        <p14:creationId xmlns:p14="http://schemas.microsoft.com/office/powerpoint/2010/main" val="20693343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FF2A31-65B0-4383-9517-5B6FFA972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3600" b="1" dirty="0"/>
              <a:t>Respuesta y Contramedidas.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A21B783-B176-4427-AB78-0900A284D709}"/>
              </a:ext>
            </a:extLst>
          </p:cNvPr>
          <p:cNvSpPr txBox="1"/>
          <p:nvPr/>
        </p:nvSpPr>
        <p:spPr>
          <a:xfrm>
            <a:off x="838200" y="2252870"/>
            <a:ext cx="390607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/>
              <a:t>RESPUESTA DE SALUD PÚBLICA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Limitar la transmisión (id de contagiados y sus contactos para romper las cadenas de contagio).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Limitar la variación genética.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Establecer los mecanismos de transmisión.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7DD026E-FBBB-442A-AC1D-7D8753D841E9}"/>
              </a:ext>
            </a:extLst>
          </p:cNvPr>
          <p:cNvSpPr txBox="1"/>
          <p:nvPr/>
        </p:nvSpPr>
        <p:spPr>
          <a:xfrm>
            <a:off x="7139613" y="2272750"/>
            <a:ext cx="390607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/>
              <a:t>ANTICUERPOS MONOCLONALES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Prevenir/Tratar la infección.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Inmunidad pasiva temporal.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Interrumpir transmisión/Profilaxis en poblaciones vulnerables en número limitado.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FD9B986-D372-4015-B573-DD110B7BB196}"/>
              </a:ext>
            </a:extLst>
          </p:cNvPr>
          <p:cNvSpPr txBox="1"/>
          <p:nvPr/>
        </p:nvSpPr>
        <p:spPr>
          <a:xfrm>
            <a:off x="851447" y="4850300"/>
            <a:ext cx="390607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/>
              <a:t>ANTIVIRALES</a:t>
            </a:r>
            <a:endParaRPr lang="es-MX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Tratamiento agudo de la infección.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Prevenir progresión de la infección y sus complicaciones.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Profilaxis en poblaciones vulnerables.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B3ECA1A-9D60-460F-8D7D-8BB2895D1F58}"/>
              </a:ext>
            </a:extLst>
          </p:cNvPr>
          <p:cNvSpPr txBox="1"/>
          <p:nvPr/>
        </p:nvSpPr>
        <p:spPr>
          <a:xfrm>
            <a:off x="7099855" y="4856925"/>
            <a:ext cx="390607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/>
              <a:t>VACUNAS</a:t>
            </a:r>
            <a:endParaRPr lang="es-MX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Inmunidad estable y por un periodo.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Prevenir la infección.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Interrumpir cadena de contagios.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Limitar la severidad de la infección en exposiciones posteriores.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2603527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D22A9AA-A39F-4FF4-9A15-48A03C6868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673"/>
            <a:ext cx="12192000" cy="6604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3214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BA0973F6-A996-4C43-94D4-36E7BEF3AA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750" y="916070"/>
            <a:ext cx="10154500" cy="5497982"/>
          </a:xfrm>
          <a:prstGeom prst="rect">
            <a:avLst/>
          </a:prstGeom>
        </p:spPr>
      </p:pic>
      <p:sp>
        <p:nvSpPr>
          <p:cNvPr id="3" name="Triángulo isósceles 2">
            <a:extLst>
              <a:ext uri="{FF2B5EF4-FFF2-40B4-BE49-F238E27FC236}">
                <a16:creationId xmlns:a16="http://schemas.microsoft.com/office/drawing/2014/main" id="{5A75F903-0A0C-43E1-B31D-380BA4E23D87}"/>
              </a:ext>
            </a:extLst>
          </p:cNvPr>
          <p:cNvSpPr/>
          <p:nvPr/>
        </p:nvSpPr>
        <p:spPr>
          <a:xfrm>
            <a:off x="4187684" y="2584173"/>
            <a:ext cx="954157" cy="927652"/>
          </a:xfrm>
          <a:prstGeom prst="triangl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Triángulo isósceles 4">
            <a:extLst>
              <a:ext uri="{FF2B5EF4-FFF2-40B4-BE49-F238E27FC236}">
                <a16:creationId xmlns:a16="http://schemas.microsoft.com/office/drawing/2014/main" id="{090050AF-C9FF-4D38-813F-F751C5026D09}"/>
              </a:ext>
            </a:extLst>
          </p:cNvPr>
          <p:cNvSpPr/>
          <p:nvPr/>
        </p:nvSpPr>
        <p:spPr>
          <a:xfrm>
            <a:off x="8951844" y="4207571"/>
            <a:ext cx="954157" cy="927652"/>
          </a:xfrm>
          <a:prstGeom prst="triangl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846255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03393F92-C2B8-4852-8377-2BB001602B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870" y="1032160"/>
            <a:ext cx="9455426" cy="5641814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CB4BB9F4-9BE3-4D84-8294-BFBA4A4DC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5936"/>
            <a:ext cx="10515600" cy="1325563"/>
          </a:xfrm>
        </p:spPr>
        <p:txBody>
          <a:bodyPr>
            <a:normAutofit/>
          </a:bodyPr>
          <a:lstStyle/>
          <a:p>
            <a:r>
              <a:rPr lang="es-MX" sz="2400" b="1" dirty="0">
                <a:hlinkClick r:id="rId3"/>
              </a:rPr>
              <a:t>https://datos.nexos.com.mx/?p=1625</a:t>
            </a:r>
            <a:r>
              <a:rPr lang="es-MX" sz="2400" b="1" dirty="0"/>
              <a:t> (agosto del 2020).</a:t>
            </a:r>
          </a:p>
        </p:txBody>
      </p:sp>
    </p:spTree>
    <p:extLst>
      <p:ext uri="{BB962C8B-B14F-4D97-AF65-F5344CB8AC3E}">
        <p14:creationId xmlns:p14="http://schemas.microsoft.com/office/powerpoint/2010/main" val="31850174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66984E-9593-46DC-BDE3-12374F077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2800" b="1" dirty="0">
                <a:hlinkClick r:id="rId2"/>
              </a:rPr>
              <a:t>https://datos.nexos.com.mx/?p=1625</a:t>
            </a:r>
            <a:r>
              <a:rPr lang="es-MX" sz="2800" b="1" dirty="0"/>
              <a:t> (agosto del 2020).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644B7F0-EAFC-4901-859F-224955F848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6037" y="1598549"/>
            <a:ext cx="7019925" cy="451485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6A043B73-525A-42F5-A618-8B1009ACD678}"/>
              </a:ext>
            </a:extLst>
          </p:cNvPr>
          <p:cNvSpPr txBox="1"/>
          <p:nvPr/>
        </p:nvSpPr>
        <p:spPr>
          <a:xfrm>
            <a:off x="1470991" y="6334539"/>
            <a:ext cx="9515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/>
              <a:t>Tasa de letalidad en el mundo: 2.2, en México es de 8.8</a:t>
            </a:r>
          </a:p>
        </p:txBody>
      </p:sp>
    </p:spTree>
    <p:extLst>
      <p:ext uri="{BB962C8B-B14F-4D97-AF65-F5344CB8AC3E}">
        <p14:creationId xmlns:p14="http://schemas.microsoft.com/office/powerpoint/2010/main" val="24654716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3C94E3-8E1E-498C-98E7-C0F5EC568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822"/>
            <a:ext cx="10515600" cy="1325563"/>
          </a:xfrm>
        </p:spPr>
        <p:txBody>
          <a:bodyPr>
            <a:normAutofit/>
          </a:bodyPr>
          <a:lstStyle/>
          <a:p>
            <a:r>
              <a:rPr lang="es-MX" sz="3200" b="1" dirty="0"/>
              <a:t>Sitios de Acción y recomendaciones de diversos tratamientos</a:t>
            </a:r>
            <a:br>
              <a:rPr lang="es-MX" sz="3200" b="1" dirty="0"/>
            </a:br>
            <a:r>
              <a:rPr lang="en-US" sz="1050" dirty="0">
                <a:hlinkClick r:id="rId2"/>
              </a:rPr>
              <a:t>Antiviral</a:t>
            </a:r>
            <a:r>
              <a:rPr lang="en-US" sz="1200" dirty="0">
                <a:hlinkClick r:id="rId2"/>
              </a:rPr>
              <a:t> Therapy | COVID-19 Treatment Guidelines (nih.gov)</a:t>
            </a:r>
            <a:endParaRPr lang="es-MX" sz="3200" b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DC62263-F2F8-404B-AB4D-EF03D03C95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5784"/>
            <a:ext cx="10515600" cy="4351338"/>
          </a:xfrm>
        </p:spPr>
        <p:txBody>
          <a:bodyPr>
            <a:noAutofit/>
          </a:bodyPr>
          <a:lstStyle/>
          <a:p>
            <a:pPr marL="342900" lvl="0" indent="-342900">
              <a:lnSpc>
                <a:spcPct val="100000"/>
              </a:lnSpc>
              <a:buFont typeface="+mj-lt"/>
              <a:buAutoNum type="arabicPeriod"/>
            </a:pPr>
            <a:r>
              <a:rPr lang="es-MX" sz="1200" b="1" dirty="0">
                <a:solidFill>
                  <a:schemeClr val="tx2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Inhibición de proteínas virales:</a:t>
            </a:r>
            <a:endParaRPr lang="es-MX" sz="1200" dirty="0">
              <a:solidFill>
                <a:schemeClr val="tx2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es-MX" sz="1200" dirty="0">
                <a:solidFill>
                  <a:schemeClr val="tx2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RNA Polimerasa dependiente de RNA (análogos de nucleótidos):</a:t>
            </a:r>
            <a:endParaRPr lang="es-MX" sz="1200" dirty="0">
              <a:solidFill>
                <a:schemeClr val="tx2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0000"/>
              </a:lnSpc>
              <a:spcAft>
                <a:spcPts val="1125"/>
              </a:spcAft>
              <a:buFont typeface="Courier New" panose="02070309020205020404" pitchFamily="49" charset="0"/>
              <a:buChar char="o"/>
            </a:pPr>
            <a:r>
              <a:rPr lang="es-MX" sz="1200" dirty="0">
                <a:solidFill>
                  <a:schemeClr val="tx2"/>
                </a:solidFill>
                <a:effectLst/>
                <a:ea typeface="Times New Roman" panose="02020603050405020304" pitchFamily="18" charset="0"/>
              </a:rPr>
              <a:t>Ribavirina (empelada para herpes), </a:t>
            </a:r>
            <a:r>
              <a:rPr lang="es-MX" sz="1200" dirty="0" err="1">
                <a:solidFill>
                  <a:schemeClr val="tx2"/>
                </a:solidFill>
                <a:effectLst/>
                <a:ea typeface="Times New Roman" panose="02020603050405020304" pitchFamily="18" charset="0"/>
              </a:rPr>
              <a:t>Tenofovir</a:t>
            </a:r>
            <a:r>
              <a:rPr lang="es-MX" sz="1200" dirty="0">
                <a:solidFill>
                  <a:schemeClr val="tx2"/>
                </a:solidFill>
                <a:effectLst/>
                <a:ea typeface="Times New Roman" panose="02020603050405020304" pitchFamily="18" charset="0"/>
              </a:rPr>
              <a:t> (hepatitis B),</a:t>
            </a:r>
            <a:r>
              <a:rPr lang="es-MX" sz="1200" u="sng" dirty="0">
                <a:solidFill>
                  <a:schemeClr val="tx2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s-MX" sz="1200" u="sng" dirty="0" err="1">
                <a:solidFill>
                  <a:schemeClr val="tx2"/>
                </a:solidFill>
                <a:effectLst/>
                <a:ea typeface="Times New Roman" panose="02020603050405020304" pitchFamily="18" charset="0"/>
              </a:rPr>
              <a:t>Remdesivir</a:t>
            </a:r>
            <a:r>
              <a:rPr lang="es-MX" sz="1200" u="sng" dirty="0">
                <a:solidFill>
                  <a:schemeClr val="tx2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s-MX" sz="1200" dirty="0">
                <a:solidFill>
                  <a:schemeClr val="tx2"/>
                </a:solidFill>
                <a:effectLst/>
                <a:ea typeface="Times New Roman" panose="02020603050405020304" pitchFamily="18" charset="0"/>
              </a:rPr>
              <a:t>(Ébola, SARS y MERS), </a:t>
            </a:r>
            <a:r>
              <a:rPr lang="es-MX" sz="1200" dirty="0" err="1">
                <a:solidFill>
                  <a:schemeClr val="tx2"/>
                </a:solidFill>
                <a:effectLst/>
                <a:ea typeface="Times New Roman" panose="02020603050405020304" pitchFamily="18" charset="0"/>
              </a:rPr>
              <a:t>Sofosbuvir</a:t>
            </a:r>
            <a:r>
              <a:rPr lang="es-MX" sz="1200" dirty="0">
                <a:solidFill>
                  <a:schemeClr val="tx2"/>
                </a:solidFill>
                <a:effectLst/>
                <a:ea typeface="Times New Roman" panose="02020603050405020304" pitchFamily="18" charset="0"/>
              </a:rPr>
              <a:t> y </a:t>
            </a:r>
            <a:r>
              <a:rPr lang="es-MX" sz="1200" dirty="0" err="1">
                <a:solidFill>
                  <a:schemeClr val="tx2"/>
                </a:solidFill>
                <a:effectLst/>
                <a:ea typeface="Times New Roman" panose="02020603050405020304" pitchFamily="18" charset="0"/>
              </a:rPr>
              <a:t>Galidesvir</a:t>
            </a:r>
            <a:r>
              <a:rPr lang="es-MX" sz="1200" dirty="0">
                <a:solidFill>
                  <a:schemeClr val="tx2"/>
                </a:solidFill>
                <a:effectLst/>
                <a:ea typeface="Times New Roman" panose="02020603050405020304" pitchFamily="18" charset="0"/>
              </a:rPr>
              <a:t> (ambos para hepatitis C).</a:t>
            </a:r>
          </a:p>
          <a:p>
            <a:pPr marL="342900" lvl="0" indent="-342900" fontAlgn="base">
              <a:lnSpc>
                <a:spcPct val="100000"/>
              </a:lnSpc>
              <a:spcAft>
                <a:spcPts val="1125"/>
              </a:spcAft>
              <a:buFont typeface="Calibri" panose="020F0502020204030204" pitchFamily="34" charset="0"/>
              <a:buChar char="-"/>
            </a:pPr>
            <a:r>
              <a:rPr lang="es-MX" sz="12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Proteasa parecida a la 3 quimotripsina (3CLPro), </a:t>
            </a:r>
            <a:r>
              <a:rPr lang="es-MX" sz="1200" dirty="0">
                <a:solidFill>
                  <a:schemeClr val="tx2"/>
                </a:solidFill>
                <a:effectLst/>
                <a:ea typeface="Times New Roman" panose="02020603050405020304" pitchFamily="18" charset="0"/>
              </a:rPr>
              <a:t>(inhibidores de proteasas)</a:t>
            </a:r>
            <a:r>
              <a:rPr lang="es-MX" sz="12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:</a:t>
            </a:r>
          </a:p>
          <a:p>
            <a:pPr marL="342900" lvl="0" indent="-342900" fontAlgn="base">
              <a:lnSpc>
                <a:spcPct val="100000"/>
              </a:lnSpc>
              <a:spcAft>
                <a:spcPts val="1125"/>
              </a:spcAft>
              <a:buFont typeface="Courier New" panose="02070309020205020404" pitchFamily="49" charset="0"/>
              <a:buChar char="o"/>
            </a:pPr>
            <a:r>
              <a:rPr lang="es-MX" sz="1200" dirty="0" err="1">
                <a:solidFill>
                  <a:schemeClr val="tx2"/>
                </a:solidFill>
                <a:effectLst/>
                <a:ea typeface="Times New Roman" panose="02020603050405020304" pitchFamily="18" charset="0"/>
              </a:rPr>
              <a:t>Darunavir</a:t>
            </a:r>
            <a:r>
              <a:rPr lang="es-MX" sz="1200" dirty="0">
                <a:solidFill>
                  <a:schemeClr val="tx2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es-MX" sz="1200" dirty="0" err="1">
                <a:solidFill>
                  <a:schemeClr val="tx2"/>
                </a:solidFill>
                <a:effectLst/>
                <a:ea typeface="Times New Roman" panose="02020603050405020304" pitchFamily="18" charset="0"/>
              </a:rPr>
              <a:t>Ritonavir</a:t>
            </a:r>
            <a:r>
              <a:rPr lang="es-MX" sz="1200" dirty="0">
                <a:solidFill>
                  <a:schemeClr val="tx2"/>
                </a:solidFill>
                <a:effectLst/>
                <a:ea typeface="Times New Roman" panose="02020603050405020304" pitchFamily="18" charset="0"/>
              </a:rPr>
              <a:t> y </a:t>
            </a:r>
            <a:r>
              <a:rPr lang="es-MX" sz="1200" dirty="0" err="1">
                <a:solidFill>
                  <a:schemeClr val="tx2"/>
                </a:solidFill>
                <a:effectLst/>
                <a:ea typeface="Times New Roman" panose="02020603050405020304" pitchFamily="18" charset="0"/>
              </a:rPr>
              <a:t>Lopinavir</a:t>
            </a:r>
            <a:r>
              <a:rPr lang="es-MX" sz="1200" dirty="0">
                <a:solidFill>
                  <a:schemeClr val="tx2"/>
                </a:solidFill>
                <a:effectLst/>
                <a:ea typeface="Times New Roman" panose="02020603050405020304" pitchFamily="18" charset="0"/>
              </a:rPr>
              <a:t>.</a:t>
            </a:r>
          </a:p>
          <a:p>
            <a:pPr marL="0" lvl="0" indent="0">
              <a:lnSpc>
                <a:spcPct val="100000"/>
              </a:lnSpc>
              <a:buNone/>
            </a:pPr>
            <a:r>
              <a:rPr lang="es-MX" sz="1200" b="1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2.        Inhibición de proteínas celulares:</a:t>
            </a:r>
            <a:endParaRPr lang="es-MX" sz="1200" dirty="0">
              <a:solidFill>
                <a:schemeClr val="accent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s-MX" sz="1200" dirty="0" err="1">
                <a:solidFill>
                  <a:schemeClr val="accent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Nafamostat</a:t>
            </a:r>
            <a:r>
              <a:rPr lang="es-MX" sz="1200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y </a:t>
            </a:r>
            <a:r>
              <a:rPr lang="es-MX" sz="1200" dirty="0" err="1">
                <a:solidFill>
                  <a:schemeClr val="accent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Camostat</a:t>
            </a:r>
            <a:r>
              <a:rPr lang="es-MX" sz="1200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(usados en Japón para pancreatitis), inhiben la </a:t>
            </a:r>
            <a:r>
              <a:rPr lang="es-MX" sz="1200" dirty="0" err="1">
                <a:solidFill>
                  <a:schemeClr val="accent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serin</a:t>
            </a:r>
            <a:r>
              <a:rPr lang="es-MX" sz="1200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proteasa (TMPRSS2), receptor alterno de entrada para el SARS-CoV2.</a:t>
            </a:r>
            <a:endParaRPr lang="es-MX" sz="1200" dirty="0">
              <a:solidFill>
                <a:schemeClr val="accent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buNone/>
            </a:pPr>
            <a:r>
              <a:rPr lang="es-MX" sz="1200" b="1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3.        Inhibición de fusión de membranas y endocitosis:</a:t>
            </a:r>
            <a:endParaRPr lang="es-MX" sz="1200" dirty="0">
              <a:solidFill>
                <a:schemeClr val="accent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s-MX" sz="1200" dirty="0" err="1">
                <a:solidFill>
                  <a:schemeClr val="accent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Hidoxicloroquina</a:t>
            </a:r>
            <a:r>
              <a:rPr lang="es-MX" sz="1200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y Cloroquina: -</a:t>
            </a:r>
            <a:r>
              <a:rPr lang="es-MX" sz="1200" dirty="0" err="1">
                <a:solidFill>
                  <a:schemeClr val="accent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Arbidol</a:t>
            </a:r>
            <a:r>
              <a:rPr lang="es-MX" sz="1200" dirty="0">
                <a:solidFill>
                  <a:schemeClr val="accent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  <a:endParaRPr lang="es-MX" sz="1200" dirty="0">
              <a:solidFill>
                <a:schemeClr val="accent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buNone/>
            </a:pPr>
            <a:r>
              <a:rPr lang="es-MX" sz="1200" b="1" dirty="0">
                <a:solidFill>
                  <a:schemeClr val="accent2">
                    <a:lumMod val="75000"/>
                  </a:schemeClr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4.        Inhibición de transporte desde el núcleo:</a:t>
            </a:r>
            <a:endParaRPr lang="es-MX" sz="1200" dirty="0">
              <a:solidFill>
                <a:schemeClr val="accent2">
                  <a:lumMod val="7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s-MX" sz="1200" dirty="0">
                <a:solidFill>
                  <a:schemeClr val="accent2">
                    <a:lumMod val="75000"/>
                  </a:schemeClr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Ivermectina</a:t>
            </a:r>
            <a:endParaRPr lang="es-MX" sz="1200" dirty="0">
              <a:solidFill>
                <a:schemeClr val="accent2">
                  <a:lumMod val="7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buNone/>
            </a:pPr>
            <a:r>
              <a:rPr lang="es-MX" sz="1200" b="1" dirty="0">
                <a:solidFill>
                  <a:schemeClr val="accent4">
                    <a:lumMod val="50000"/>
                  </a:schemeClr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5.        Inhibición de componentes de la respuesta inmune:</a:t>
            </a:r>
            <a:endParaRPr lang="es-MX" sz="1200" dirty="0">
              <a:solidFill>
                <a:schemeClr val="accent4">
                  <a:lumMod val="50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s-MX" sz="1200" dirty="0" err="1">
                <a:solidFill>
                  <a:schemeClr val="accent4">
                    <a:lumMod val="50000"/>
                  </a:schemeClr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Tocilizumab</a:t>
            </a:r>
            <a:r>
              <a:rPr lang="es-MX" sz="1200" dirty="0">
                <a:solidFill>
                  <a:schemeClr val="accent4">
                    <a:lumMod val="50000"/>
                  </a:schemeClr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y </a:t>
            </a:r>
            <a:r>
              <a:rPr lang="es-MX" sz="1200" dirty="0" err="1">
                <a:solidFill>
                  <a:schemeClr val="accent4">
                    <a:lumMod val="50000"/>
                  </a:schemeClr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Sarilumab</a:t>
            </a:r>
            <a:r>
              <a:rPr lang="es-MX" sz="1200" dirty="0">
                <a:solidFill>
                  <a:schemeClr val="accent4">
                    <a:lumMod val="50000"/>
                  </a:schemeClr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(inhibe interleucina 6)</a:t>
            </a:r>
            <a:endParaRPr lang="es-MX" sz="1200" dirty="0">
              <a:solidFill>
                <a:schemeClr val="accent4">
                  <a:lumMod val="50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s-MX" sz="1200" u="sng" dirty="0">
                <a:solidFill>
                  <a:schemeClr val="accent4">
                    <a:lumMod val="50000"/>
                  </a:schemeClr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Dexametasona</a:t>
            </a:r>
            <a:r>
              <a:rPr lang="es-MX" sz="1200" dirty="0">
                <a:solidFill>
                  <a:schemeClr val="accent4">
                    <a:lumMod val="50000"/>
                  </a:schemeClr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(inhibición global de respuesta inmune)</a:t>
            </a:r>
          </a:p>
          <a:p>
            <a:pPr marL="0" lv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es-MX" sz="1200" b="1" dirty="0">
                <a:ea typeface="Calibri" panose="020F0502020204030204" pitchFamily="34" charset="0"/>
                <a:cs typeface="Calibri" panose="020F0502020204030204" pitchFamily="34" charset="0"/>
              </a:rPr>
              <a:t>6.   </a:t>
            </a:r>
            <a:r>
              <a:rPr lang="es-MX" sz="1200" b="1" u="sng" dirty="0">
                <a:ea typeface="Calibri" panose="020F0502020204030204" pitchFamily="34" charset="0"/>
                <a:cs typeface="Calibri" panose="020F0502020204030204" pitchFamily="34" charset="0"/>
              </a:rPr>
              <a:t>Anticuerpos Monoclonales</a:t>
            </a:r>
            <a:endParaRPr lang="es-MX" sz="1200" b="1" u="sng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152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BD6CD9-48AF-4D64-AB2D-08168A714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sz="2000" b="1" dirty="0">
                <a:latin typeface="+mn-lt"/>
              </a:rPr>
              <a:t>https</a:t>
            </a:r>
            <a:r>
              <a:rPr lang="es-MX" sz="2000" b="1" dirty="0"/>
              <a:t>://www.who.int/mediacentre/news/releases/2003/pr56/es/</a:t>
            </a:r>
            <a:br>
              <a:rPr lang="es-MX" sz="2000" b="1" dirty="0"/>
            </a:br>
            <a:r>
              <a:rPr lang="es-MX" sz="2000" b="1" dirty="0"/>
              <a:t>https://www.cdc.gov/sars/about/fs-sars-sp.html</a:t>
            </a:r>
            <a:endParaRPr lang="es-MX" sz="20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5EFAC02-A694-4E2D-8105-B501B68AE9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 pandemia que vivimos es la cuarta en los veinte años de este siglo XXI, en 2003 fue SARS; en 2009 AH1N1, en la cual México fue país de origen; en 2012 fue MERS y COVID-19 por el SARS-CoV 2.</a:t>
            </a:r>
          </a:p>
          <a:p>
            <a:pPr marL="0" indent="0">
              <a:buNone/>
            </a:pPr>
            <a:endParaRPr lang="es-MX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MX" sz="1800" dirty="0">
                <a:latin typeface="Calibri" panose="020F0502020204030204" pitchFamily="34" charset="0"/>
                <a:ea typeface="Calibri" panose="020F0502020204030204" pitchFamily="34" charset="0"/>
              </a:rPr>
              <a:t>La pandemia por </a:t>
            </a:r>
            <a:r>
              <a:rPr lang="es-MX" sz="1800" b="1" u="sng" dirty="0">
                <a:latin typeface="Calibri" panose="020F0502020204030204" pitchFamily="34" charset="0"/>
                <a:ea typeface="Calibri" panose="020F0502020204030204" pitchFamily="34" charset="0"/>
              </a:rPr>
              <a:t>SARS-CoV</a:t>
            </a:r>
            <a:r>
              <a:rPr lang="es-MX" sz="1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inició</a:t>
            </a:r>
            <a:r>
              <a:rPr lang="es-MX" sz="1800" b="1" u="sng" dirty="0">
                <a:latin typeface="Calibri" panose="020F0502020204030204" pitchFamily="34" charset="0"/>
                <a:ea typeface="Calibri" panose="020F0502020204030204" pitchFamily="34" charset="0"/>
              </a:rPr>
              <a:t> en </a:t>
            </a:r>
            <a:r>
              <a:rPr lang="es-MX" sz="1800" b="1" u="sng" dirty="0" err="1">
                <a:latin typeface="Calibri" panose="020F0502020204030204" pitchFamily="34" charset="0"/>
                <a:ea typeface="Calibri" panose="020F0502020204030204" pitchFamily="34" charset="0"/>
              </a:rPr>
              <a:t>Guangdong</a:t>
            </a:r>
            <a:r>
              <a:rPr lang="es-MX" sz="1800" b="1" u="sng" dirty="0">
                <a:latin typeface="Calibri" panose="020F0502020204030204" pitchFamily="34" charset="0"/>
                <a:ea typeface="Calibri" panose="020F0502020204030204" pitchFamily="34" charset="0"/>
              </a:rPr>
              <a:t>, China en febrero del 2003</a:t>
            </a:r>
            <a:r>
              <a:rPr lang="es-MX" sz="1800" b="1" dirty="0"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s-MX" sz="1800" dirty="0">
                <a:latin typeface="Calibri" panose="020F0502020204030204" pitchFamily="34" charset="0"/>
                <a:ea typeface="Calibri" panose="020F0502020204030204" pitchFamily="34" charset="0"/>
              </a:rPr>
              <a:t>llegó a 30 países, especialmente 6 en Asia,</a:t>
            </a:r>
            <a:r>
              <a:rPr lang="es-MX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MX" sz="1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implicó 8,439 casos confirmados en el mundo y produjo </a:t>
            </a:r>
            <a:r>
              <a:rPr lang="es-MX" sz="1800" b="1" u="sng" dirty="0">
                <a:latin typeface="Calibri" panose="020F0502020204030204" pitchFamily="34" charset="0"/>
                <a:ea typeface="Calibri" panose="020F0502020204030204" pitchFamily="34" charset="0"/>
              </a:rPr>
              <a:t>812</a:t>
            </a:r>
            <a:r>
              <a:rPr lang="es-MX" sz="1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muertes</a:t>
            </a:r>
            <a:r>
              <a:rPr lang="es-MX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r>
              <a:rPr lang="es-MX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Fue un caso de éxito de la Epidemiología/Salud Pública:</a:t>
            </a:r>
          </a:p>
          <a:p>
            <a:pPr>
              <a:buFontTx/>
              <a:buChar char="-"/>
            </a:pPr>
            <a:r>
              <a:rPr lang="es-MX" sz="1800" b="1" dirty="0">
                <a:latin typeface="Calibri" panose="020F0502020204030204" pitchFamily="34" charset="0"/>
                <a:ea typeface="Calibri" panose="020F0502020204030204" pitchFamily="34" charset="0"/>
              </a:rPr>
              <a:t>Hubo </a:t>
            </a:r>
            <a:r>
              <a:rPr lang="es-MX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temprana detección, no hubo temprana confirmación por el Gobierno Chino.</a:t>
            </a:r>
          </a:p>
          <a:p>
            <a:pPr>
              <a:buFontTx/>
              <a:buChar char="-"/>
            </a:pPr>
            <a:r>
              <a:rPr lang="es-MX" sz="1800" b="1" dirty="0">
                <a:latin typeface="Calibri" panose="020F0502020204030204" pitchFamily="34" charset="0"/>
                <a:ea typeface="Calibri" panose="020F0502020204030204" pitchFamily="34" charset="0"/>
              </a:rPr>
              <a:t>No </a:t>
            </a:r>
            <a:r>
              <a:rPr lang="es-MX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hubo vacuna. </a:t>
            </a:r>
          </a:p>
          <a:p>
            <a:pPr>
              <a:buFontTx/>
              <a:buChar char="-"/>
            </a:pPr>
            <a:r>
              <a:rPr lang="es-MX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Baja transmisión por asintomáticos.</a:t>
            </a:r>
          </a:p>
          <a:p>
            <a:pPr>
              <a:buFontTx/>
              <a:buChar char="-"/>
            </a:pPr>
            <a:r>
              <a:rPr lang="es-MX" sz="1800" b="1" dirty="0">
                <a:latin typeface="Calibri" panose="020F0502020204030204" pitchFamily="34" charset="0"/>
                <a:ea typeface="Calibri" panose="020F0502020204030204" pitchFamily="34" charset="0"/>
              </a:rPr>
              <a:t>Respondía</a:t>
            </a:r>
            <a:r>
              <a:rPr lang="es-MX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 ribavirina como tratamiento</a:t>
            </a:r>
            <a:r>
              <a:rPr lang="es-MX" sz="1800" b="1" dirty="0"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</a:p>
          <a:p>
            <a:pPr>
              <a:buFontTx/>
              <a:buChar char="-"/>
            </a:pPr>
            <a:r>
              <a:rPr lang="es-MX" sz="1800" b="1" dirty="0">
                <a:latin typeface="Calibri" panose="020F0502020204030204" pitchFamily="34" charset="0"/>
                <a:ea typeface="Calibri" panose="020F0502020204030204" pitchFamily="34" charset="0"/>
              </a:rPr>
              <a:t>Se contuvo</a:t>
            </a:r>
            <a:r>
              <a:rPr lang="es-MX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geográficamente.</a:t>
            </a:r>
          </a:p>
        </p:txBody>
      </p:sp>
    </p:spTree>
    <p:extLst>
      <p:ext uri="{BB962C8B-B14F-4D97-AF65-F5344CB8AC3E}">
        <p14:creationId xmlns:p14="http://schemas.microsoft.com/office/powerpoint/2010/main" val="25285936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C71101-AF47-4FCE-8DBB-68015F9B7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2800" b="1" dirty="0" err="1"/>
              <a:t>Molnupiravir</a:t>
            </a:r>
            <a:r>
              <a:rPr lang="es-MX" sz="2800" b="1" dirty="0"/>
              <a:t> -</a:t>
            </a:r>
            <a:r>
              <a:rPr lang="es-MX" sz="2800" b="1" i="0" dirty="0">
                <a:solidFill>
                  <a:srgbClr val="272727"/>
                </a:solidFill>
                <a:effectLst/>
              </a:rPr>
              <a:t> MK-4482/EIDD-2801: </a:t>
            </a:r>
            <a:r>
              <a:rPr lang="es-MX" sz="2800" b="1" dirty="0"/>
              <a:t>análogo de nucleótidos.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897E7D1-C656-468B-9D4D-E96BBF9BFB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000" b="0" i="0" dirty="0">
              <a:solidFill>
                <a:srgbClr val="000000"/>
              </a:solidFill>
              <a:effectLst/>
            </a:endParaRPr>
          </a:p>
          <a:p>
            <a:r>
              <a:rPr lang="en-US" sz="2000" dirty="0" err="1">
                <a:solidFill>
                  <a:srgbClr val="000000"/>
                </a:solidFill>
              </a:rPr>
              <a:t>Fecha</a:t>
            </a:r>
            <a:r>
              <a:rPr lang="en-US" sz="2000" dirty="0">
                <a:solidFill>
                  <a:srgbClr val="000000"/>
                </a:solidFill>
              </a:rPr>
              <a:t> para </a:t>
            </a:r>
            <a:r>
              <a:rPr lang="en-US" sz="2000" dirty="0" err="1">
                <a:solidFill>
                  <a:srgbClr val="000000"/>
                </a:solidFill>
              </a:rPr>
              <a:t>Fases</a:t>
            </a:r>
            <a:r>
              <a:rPr lang="en-US" sz="2000" dirty="0">
                <a:solidFill>
                  <a:srgbClr val="000000"/>
                </a:solidFill>
              </a:rPr>
              <a:t> 2/3 </a:t>
            </a:r>
            <a:r>
              <a:rPr lang="en-US" sz="2000" dirty="0" err="1">
                <a:solidFill>
                  <a:srgbClr val="000000"/>
                </a:solidFill>
              </a:rPr>
              <a:t>completadas</a:t>
            </a:r>
            <a:r>
              <a:rPr lang="en-US" sz="2000" dirty="0">
                <a:solidFill>
                  <a:srgbClr val="000000"/>
                </a:solidFill>
              </a:rPr>
              <a:t>: mayo 2021</a:t>
            </a:r>
          </a:p>
          <a:p>
            <a:r>
              <a:rPr lang="en-US" sz="2000" b="0" i="0" dirty="0" err="1">
                <a:solidFill>
                  <a:srgbClr val="000000"/>
                </a:solidFill>
                <a:effectLst/>
              </a:rPr>
              <a:t>Suficiente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</a:rPr>
              <a:t>información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de </a:t>
            </a:r>
            <a:r>
              <a:rPr lang="en-US" sz="2000" b="0" i="0" dirty="0" err="1">
                <a:solidFill>
                  <a:srgbClr val="000000"/>
                </a:solidFill>
                <a:effectLst/>
              </a:rPr>
              <a:t>eficacia</a:t>
            </a:r>
            <a:r>
              <a:rPr lang="en-US" sz="2000" dirty="0">
                <a:solidFill>
                  <a:srgbClr val="000000"/>
                </a:solidFill>
              </a:rPr>
              <a:t>: primer </a:t>
            </a:r>
            <a:r>
              <a:rPr lang="en-US" sz="2000" dirty="0" err="1">
                <a:solidFill>
                  <a:srgbClr val="000000"/>
                </a:solidFill>
              </a:rPr>
              <a:t>trimestre</a:t>
            </a:r>
            <a:r>
              <a:rPr lang="en-US" sz="2000" dirty="0">
                <a:solidFill>
                  <a:srgbClr val="000000"/>
                </a:solidFill>
              </a:rPr>
              <a:t> del 2021</a:t>
            </a:r>
          </a:p>
          <a:p>
            <a:r>
              <a:rPr lang="en-US" sz="2000" b="0" i="0" dirty="0" err="1">
                <a:solidFill>
                  <a:srgbClr val="000000"/>
                </a:solidFill>
                <a:effectLst/>
              </a:rPr>
              <a:t>Indicación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que </a:t>
            </a:r>
            <a:r>
              <a:rPr lang="en-US" sz="2000" b="0" i="0" dirty="0" err="1">
                <a:solidFill>
                  <a:srgbClr val="000000"/>
                </a:solidFill>
                <a:effectLst/>
              </a:rPr>
              <a:t>busca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: “antiviral </a:t>
            </a:r>
            <a:r>
              <a:rPr lang="en-US" sz="2000" b="0" i="0" dirty="0" err="1">
                <a:solidFill>
                  <a:srgbClr val="000000"/>
                </a:solidFill>
                <a:effectLst/>
              </a:rPr>
              <a:t>indicado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en la </a:t>
            </a:r>
            <a:r>
              <a:rPr lang="en-US" sz="2000" b="0" i="0" dirty="0" err="1">
                <a:solidFill>
                  <a:srgbClr val="000000"/>
                </a:solidFill>
                <a:effectLst/>
              </a:rPr>
              <a:t>mitigación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de la </a:t>
            </a:r>
            <a:r>
              <a:rPr lang="en-US" sz="2000" b="0" i="0" dirty="0" err="1">
                <a:solidFill>
                  <a:srgbClr val="000000"/>
                </a:solidFill>
                <a:effectLst/>
              </a:rPr>
              <a:t>infección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por SARS-CoV-2 y para el </a:t>
            </a:r>
            <a:r>
              <a:rPr lang="en-US" sz="2000" b="0" i="0" dirty="0" err="1">
                <a:solidFill>
                  <a:srgbClr val="000000"/>
                </a:solidFill>
                <a:effectLst/>
              </a:rPr>
              <a:t>bloqueo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de </a:t>
            </a:r>
            <a:r>
              <a:rPr lang="en-US" sz="2000" b="0" i="0" dirty="0" err="1">
                <a:solidFill>
                  <a:srgbClr val="000000"/>
                </a:solidFill>
                <a:effectLst/>
              </a:rPr>
              <a:t>transmisión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y </a:t>
            </a:r>
            <a:r>
              <a:rPr lang="en-US" sz="2000" b="0" i="0" dirty="0" err="1">
                <a:solidFill>
                  <a:srgbClr val="000000"/>
                </a:solidFill>
                <a:effectLst/>
              </a:rPr>
              <a:t>prevención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de la COVID-19”.</a:t>
            </a:r>
          </a:p>
          <a:p>
            <a:pPr marL="0" indent="0">
              <a:buNone/>
            </a:pPr>
            <a:endParaRPr lang="es-MX" sz="2000" dirty="0"/>
          </a:p>
          <a:p>
            <a:pPr marL="0" indent="0">
              <a:buNone/>
            </a:pPr>
            <a:r>
              <a:rPr lang="es-MX" sz="2000" dirty="0"/>
              <a:t>&gt; https://www.precisionvaccinations.com/vaccines/molnupiravir-mk-4482-eidd-2801-antiviral</a:t>
            </a:r>
          </a:p>
          <a:p>
            <a:pPr marL="0" indent="0">
              <a:buNone/>
            </a:pPr>
            <a:r>
              <a:rPr lang="es-MX" sz="2000" b="0" i="0" u="none" strike="noStrike" baseline="0" dirty="0">
                <a:hlinkClick r:id="rId2"/>
              </a:rPr>
              <a:t>&gt; https://doi.org/10.1038/s41564-020-00835-2</a:t>
            </a:r>
            <a:r>
              <a:rPr lang="es-MX" sz="2000" b="0" i="0" u="none" strike="noStrike" baseline="0" dirty="0"/>
              <a:t>, </a:t>
            </a:r>
            <a:r>
              <a:rPr lang="es-MX" sz="2000" b="0" i="0" u="none" strike="noStrike" baseline="0" dirty="0" err="1"/>
              <a:t>Nature</a:t>
            </a:r>
            <a:r>
              <a:rPr lang="es-MX" sz="2000" b="0" i="0" u="none" strike="noStrike" baseline="0" dirty="0"/>
              <a:t> </a:t>
            </a:r>
            <a:r>
              <a:rPr lang="es-MX" sz="2000" b="0" i="0" u="none" strike="noStrike" baseline="0" dirty="0" err="1"/>
              <a:t>Microbiology</a:t>
            </a:r>
            <a:r>
              <a:rPr lang="es-MX" sz="2000" b="0" i="0" u="none" strike="noStrike" baseline="0" dirty="0"/>
              <a:t>, </a:t>
            </a:r>
            <a:r>
              <a:rPr lang="es-MX" sz="2000" b="0" i="0" u="none" strike="noStrike" baseline="0" dirty="0" err="1"/>
              <a:t>letter</a:t>
            </a:r>
            <a:r>
              <a:rPr lang="es-MX" sz="2000" b="0" i="0" u="none" strike="noStrike" baseline="0" dirty="0"/>
              <a:t>, 2020.</a:t>
            </a:r>
          </a:p>
        </p:txBody>
      </p:sp>
    </p:spTree>
    <p:extLst>
      <p:ext uri="{BB962C8B-B14F-4D97-AF65-F5344CB8AC3E}">
        <p14:creationId xmlns:p14="http://schemas.microsoft.com/office/powerpoint/2010/main" val="15992751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F497F7-215B-403A-84E9-759E4341E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3600" b="1" dirty="0" err="1"/>
              <a:t>Remdesivir</a:t>
            </a:r>
            <a:endParaRPr lang="es-MX" sz="3600" b="1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7678D9A-0786-4EF4-B68A-D031DBDFD15A}"/>
              </a:ext>
            </a:extLst>
          </p:cNvPr>
          <p:cNvSpPr txBox="1"/>
          <p:nvPr/>
        </p:nvSpPr>
        <p:spPr>
          <a:xfrm>
            <a:off x="954157" y="2517913"/>
            <a:ext cx="9925878" cy="1953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22 de octubre del 2020, la FDA lo aprobó </a:t>
            </a:r>
            <a:r>
              <a:rPr lang="es-MX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 su uso en pacientes adultos y pediátricos de 12 años o mayores y que pesen al menos 40 kilogramos para el tratamiento del COVID-19 que requiera hospitalización. </a:t>
            </a:r>
            <a:r>
              <a:rPr lang="es-MX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</a:t>
            </a:r>
            <a:r>
              <a:rPr lang="es-MX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 debe administrarse en un hospital o en un entorno de atención médica capaz de brindar atención intensiva comparable a la atención hospitalaria para pacientes hospitalizados. </a:t>
            </a:r>
            <a:r>
              <a:rPr lang="es-MX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Fue</a:t>
            </a:r>
            <a:r>
              <a:rPr lang="es-MX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el primer tratamiento para el COVID-19 en recibir la aprobación de la FDA.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888874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C2BBEE-9C6B-48F5-8DC7-9D81DAA7A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2800" b="1" dirty="0"/>
              <a:t>Anticuerpos monoclonales: autorización de emergencia.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D199524-73A2-4C4D-9951-8DEE4AEEA8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MX" sz="2000" b="1" dirty="0"/>
          </a:p>
          <a:p>
            <a:r>
              <a:rPr lang="es-MX" sz="2000" b="1" dirty="0" err="1"/>
              <a:t>Bamlanivimab</a:t>
            </a:r>
            <a:r>
              <a:rPr lang="es-MX" sz="2000" b="1" dirty="0"/>
              <a:t>:</a:t>
            </a:r>
            <a:r>
              <a:rPr lang="es-MX" sz="2000" dirty="0"/>
              <a:t> a</a:t>
            </a:r>
            <a:r>
              <a:rPr lang="es-MX" sz="2000" b="0" i="0" dirty="0">
                <a:effectLst/>
              </a:rPr>
              <a:t>utorizado para pacientes con resultados positivos en las pruebas virales directas del SARS-CoV-2 que tengan 12 años de edad o más y pesen al menos 40 kilogramos y que corren un </a:t>
            </a:r>
            <a:r>
              <a:rPr lang="es-MX" sz="2000" b="1" i="0" dirty="0">
                <a:effectLst/>
              </a:rPr>
              <a:t>alto riesgo de progresar a un COVID-19 grave y/o de ser hospitalizados. </a:t>
            </a:r>
            <a:r>
              <a:rPr lang="es-MX" sz="2000" b="0" i="0" dirty="0">
                <a:effectLst/>
              </a:rPr>
              <a:t>Esto incluye a aquellos que tienen 65 años de edad o más, o que tienen ciertas condiciones médicas crónicas.</a:t>
            </a:r>
            <a:endParaRPr lang="es-MX" sz="2000" dirty="0"/>
          </a:p>
          <a:p>
            <a:r>
              <a:rPr lang="es-MX" sz="2000" b="0" i="0" dirty="0">
                <a:effectLst/>
              </a:rPr>
              <a:t>Los anticuerpos monoclonales pueden estar asociados con peores resultados clínicos cuando se administran a pacientes hospitalizados debido al COVID-19 que requieren oxígeno de alto flujo o ventilación mecánica.</a:t>
            </a:r>
            <a:endParaRPr lang="es-MX" sz="2000" dirty="0"/>
          </a:p>
        </p:txBody>
      </p:sp>
    </p:spTree>
    <p:extLst>
      <p:ext uri="{BB962C8B-B14F-4D97-AF65-F5344CB8AC3E}">
        <p14:creationId xmlns:p14="http://schemas.microsoft.com/office/powerpoint/2010/main" val="13716677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686875-9DAE-4FDB-B07E-69C47BB6A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2800" b="1" dirty="0"/>
              <a:t>MK-7110 (CD24Fc): anticuerpo monoclonal humanizado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838B66A-4E8C-47F1-9C24-2BD8C5AF85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z="2800" b="0" i="0" dirty="0" err="1">
                <a:effectLst/>
              </a:rPr>
              <a:t>Proteína</a:t>
            </a:r>
            <a:r>
              <a:rPr lang="en-US" sz="2800" b="0" i="0" dirty="0">
                <a:effectLst/>
              </a:rPr>
              <a:t> de </a:t>
            </a:r>
            <a:r>
              <a:rPr lang="en-US" sz="2800" b="0" i="0" dirty="0" err="1">
                <a:effectLst/>
              </a:rPr>
              <a:t>fusión</a:t>
            </a:r>
            <a:r>
              <a:rPr lang="en-US" sz="2800" b="0" i="0" dirty="0">
                <a:effectLst/>
              </a:rPr>
              <a:t> </a:t>
            </a:r>
            <a:r>
              <a:rPr lang="en-US" sz="2800" b="0" i="0" dirty="0" err="1">
                <a:effectLst/>
              </a:rPr>
              <a:t>recombinante</a:t>
            </a:r>
            <a:r>
              <a:rPr lang="en-US" sz="2800" b="0" i="0" dirty="0">
                <a:effectLst/>
              </a:rPr>
              <a:t> que </a:t>
            </a:r>
            <a:r>
              <a:rPr lang="en-US" sz="2800" b="0" i="0" dirty="0" err="1">
                <a:effectLst/>
              </a:rPr>
              <a:t>modularía</a:t>
            </a:r>
            <a:r>
              <a:rPr lang="en-US" sz="2800" b="0" i="0" dirty="0">
                <a:effectLst/>
              </a:rPr>
              <a:t> la </a:t>
            </a:r>
            <a:r>
              <a:rPr lang="en-US" sz="2800" b="0" i="0" dirty="0" err="1">
                <a:effectLst/>
              </a:rPr>
              <a:t>respuesta</a:t>
            </a:r>
            <a:r>
              <a:rPr lang="en-US" sz="2800" b="0" i="0" dirty="0">
                <a:effectLst/>
              </a:rPr>
              <a:t> </a:t>
            </a:r>
            <a:r>
              <a:rPr lang="en-US" sz="2800" b="0" i="0" dirty="0" err="1">
                <a:effectLst/>
              </a:rPr>
              <a:t>inflamatoria</a:t>
            </a:r>
            <a:r>
              <a:rPr lang="en-US" sz="2800" b="0" i="0" dirty="0">
                <a:effectLst/>
              </a:rPr>
              <a:t> a SARS-CoV-2. </a:t>
            </a:r>
          </a:p>
          <a:p>
            <a:r>
              <a:rPr lang="en-US" sz="2800" b="0" i="0" dirty="0" err="1">
                <a:effectLst/>
              </a:rPr>
              <a:t>Estructuralmente</a:t>
            </a:r>
            <a:r>
              <a:rPr lang="en-US" sz="2800" b="0" i="0" dirty="0">
                <a:effectLst/>
              </a:rPr>
              <a:t> </a:t>
            </a:r>
            <a:r>
              <a:rPr lang="en-US" sz="2800" b="0" i="0" dirty="0" err="1">
                <a:effectLst/>
              </a:rPr>
              <a:t>contiene</a:t>
            </a:r>
            <a:r>
              <a:rPr lang="en-US" sz="2800" b="0" i="0" dirty="0">
                <a:effectLst/>
              </a:rPr>
              <a:t> las regions no-</a:t>
            </a:r>
            <a:r>
              <a:rPr lang="en-US" sz="2800" b="0" i="0" dirty="0" err="1">
                <a:effectLst/>
              </a:rPr>
              <a:t>polimórficas</a:t>
            </a:r>
            <a:r>
              <a:rPr lang="en-US" sz="2800" b="0" i="0" dirty="0">
                <a:effectLst/>
              </a:rPr>
              <a:t> de CD24 </a:t>
            </a:r>
            <a:r>
              <a:rPr lang="en-US" sz="2800" b="0" i="0" dirty="0" err="1">
                <a:effectLst/>
              </a:rPr>
              <a:t>unidas</a:t>
            </a:r>
            <a:r>
              <a:rPr lang="en-US" sz="2800" b="0" i="0" dirty="0">
                <a:effectLst/>
              </a:rPr>
              <a:t> a una region Fc de la IgG1 </a:t>
            </a:r>
            <a:r>
              <a:rPr lang="en-US" sz="2800" b="0" i="0" dirty="0" err="1">
                <a:effectLst/>
              </a:rPr>
              <a:t>humana</a:t>
            </a:r>
            <a:r>
              <a:rPr lang="en-US" sz="2800" b="0" i="0" dirty="0">
                <a:effectLst/>
              </a:rPr>
              <a:t>.</a:t>
            </a:r>
          </a:p>
          <a:p>
            <a:r>
              <a:rPr lang="en-US" sz="2800" b="0" i="0" dirty="0" err="1">
                <a:effectLst/>
              </a:rPr>
              <a:t>Resultado</a:t>
            </a:r>
            <a:r>
              <a:rPr lang="en-US" dirty="0" err="1"/>
              <a:t>s</a:t>
            </a:r>
            <a:r>
              <a:rPr lang="en-US" dirty="0"/>
              <a:t> </a:t>
            </a:r>
            <a:r>
              <a:rPr lang="en-US" dirty="0" err="1"/>
              <a:t>preliminares</a:t>
            </a:r>
            <a:r>
              <a:rPr lang="en-US" dirty="0"/>
              <a:t> de </a:t>
            </a:r>
            <a:r>
              <a:rPr lang="en-US" dirty="0" err="1"/>
              <a:t>Fase</a:t>
            </a:r>
            <a:r>
              <a:rPr lang="en-US" dirty="0"/>
              <a:t> 3 </a:t>
            </a:r>
            <a:r>
              <a:rPr lang="en-US" dirty="0" err="1"/>
              <a:t>mostraron</a:t>
            </a:r>
            <a:r>
              <a:rPr lang="en-US" dirty="0"/>
              <a:t> una </a:t>
            </a:r>
            <a:r>
              <a:rPr lang="en-US" dirty="0" err="1"/>
              <a:t>reducción</a:t>
            </a:r>
            <a:r>
              <a:rPr lang="en-US" dirty="0"/>
              <a:t> superior al 50% en la </a:t>
            </a:r>
            <a:r>
              <a:rPr lang="en-US" dirty="0" err="1"/>
              <a:t>reducción</a:t>
            </a:r>
            <a:r>
              <a:rPr lang="en-US" dirty="0"/>
              <a:t> del </a:t>
            </a:r>
            <a:r>
              <a:rPr lang="en-US" dirty="0" err="1"/>
              <a:t>riesgo</a:t>
            </a:r>
            <a:r>
              <a:rPr lang="en-US" dirty="0"/>
              <a:t> de </a:t>
            </a:r>
            <a:r>
              <a:rPr lang="en-US" dirty="0" err="1"/>
              <a:t>muerte</a:t>
            </a:r>
            <a:r>
              <a:rPr lang="en-US" dirty="0"/>
              <a:t> o </a:t>
            </a:r>
            <a:r>
              <a:rPr lang="en-US" dirty="0" err="1"/>
              <a:t>falla</a:t>
            </a:r>
            <a:r>
              <a:rPr lang="en-US" dirty="0"/>
              <a:t> respiratoria en </a:t>
            </a:r>
            <a:r>
              <a:rPr lang="en-US" dirty="0" err="1"/>
              <a:t>pacientes</a:t>
            </a:r>
            <a:r>
              <a:rPr lang="en-US" dirty="0"/>
              <a:t> </a:t>
            </a:r>
            <a:r>
              <a:rPr lang="en-US" dirty="0" err="1"/>
              <a:t>hospitalizados</a:t>
            </a:r>
            <a:r>
              <a:rPr lang="en-US" dirty="0"/>
              <a:t> con COVID-19 </a:t>
            </a:r>
            <a:r>
              <a:rPr lang="en-US" dirty="0" err="1"/>
              <a:t>moderada</a:t>
            </a:r>
            <a:r>
              <a:rPr lang="en-US" dirty="0"/>
              <a:t> a </a:t>
            </a:r>
            <a:r>
              <a:rPr lang="en-US" dirty="0" err="1"/>
              <a:t>severa</a:t>
            </a:r>
            <a:r>
              <a:rPr lang="en-US" dirty="0"/>
              <a:t>.</a:t>
            </a:r>
          </a:p>
          <a:p>
            <a:r>
              <a:rPr lang="en-US" sz="2800" b="0" i="0" dirty="0" err="1">
                <a:effectLst/>
              </a:rPr>
              <a:t>Nuestro</a:t>
            </a:r>
            <a:r>
              <a:rPr lang="en-US" sz="2800" b="0" i="0" dirty="0">
                <a:effectLst/>
              </a:rPr>
              <a:t> Sistema </a:t>
            </a:r>
            <a:r>
              <a:rPr lang="en-US" sz="2800" b="0" i="0" dirty="0" err="1">
                <a:effectLst/>
              </a:rPr>
              <a:t>inmunológico</a:t>
            </a:r>
            <a:r>
              <a:rPr lang="en-US" sz="2800" b="0" i="0" dirty="0">
                <a:effectLst/>
              </a:rPr>
              <a:t> </a:t>
            </a:r>
            <a:r>
              <a:rPr lang="en-US" sz="2800" b="0" i="0" dirty="0" err="1">
                <a:effectLst/>
              </a:rPr>
              <a:t>utiliza</a:t>
            </a:r>
            <a:r>
              <a:rPr lang="en-US" sz="2800" b="0" i="0" dirty="0">
                <a:effectLst/>
              </a:rPr>
              <a:t> los “</a:t>
            </a:r>
            <a:r>
              <a:rPr lang="en-US" dirty="0" err="1"/>
              <a:t>R</a:t>
            </a:r>
            <a:r>
              <a:rPr lang="en-US" sz="2800" b="0" i="0" dirty="0" err="1">
                <a:effectLst/>
              </a:rPr>
              <a:t>eceptores</a:t>
            </a:r>
            <a:r>
              <a:rPr lang="en-US" sz="2800" b="0" i="0" dirty="0">
                <a:effectLst/>
              </a:rPr>
              <a:t> de </a:t>
            </a:r>
            <a:r>
              <a:rPr lang="en-US" dirty="0" err="1"/>
              <a:t>P</a:t>
            </a:r>
            <a:r>
              <a:rPr lang="en-US" sz="2800" b="0" i="0" dirty="0" err="1">
                <a:effectLst/>
              </a:rPr>
              <a:t>eaje</a:t>
            </a:r>
            <a:r>
              <a:rPr lang="en-US" sz="2800" b="0" i="0" dirty="0">
                <a:effectLst/>
              </a:rPr>
              <a:t>” –Toll Receptors-, para </a:t>
            </a:r>
            <a:r>
              <a:rPr lang="en-US" sz="2800" b="0" i="0" dirty="0" err="1">
                <a:effectLst/>
              </a:rPr>
              <a:t>reconocer</a:t>
            </a:r>
            <a:r>
              <a:rPr lang="en-US" sz="2800" b="0" i="0" dirty="0">
                <a:effectLst/>
              </a:rPr>
              <a:t> </a:t>
            </a:r>
            <a:r>
              <a:rPr lang="en-US" sz="2800" b="0" i="0" dirty="0" err="1">
                <a:effectLst/>
              </a:rPr>
              <a:t>patógenos</a:t>
            </a:r>
            <a:r>
              <a:rPr lang="en-US" sz="2800" b="0" i="0" dirty="0">
                <a:effectLst/>
              </a:rPr>
              <a:t> a </a:t>
            </a:r>
            <a:r>
              <a:rPr lang="en-US" sz="2800" b="0" i="0" dirty="0" err="1">
                <a:effectLst/>
              </a:rPr>
              <a:t>través</a:t>
            </a:r>
            <a:r>
              <a:rPr lang="en-US" sz="2800" b="0" i="0" dirty="0">
                <a:effectLst/>
              </a:rPr>
              <a:t> de los </a:t>
            </a:r>
            <a:r>
              <a:rPr lang="en-US" sz="2800" b="1" i="0" dirty="0">
                <a:effectLst/>
              </a:rPr>
              <a:t>PAMPs</a:t>
            </a:r>
            <a:r>
              <a:rPr lang="en-US" sz="2800" b="0" i="0" dirty="0">
                <a:effectLst/>
              </a:rPr>
              <a:t> –Pathogen Associated Molecular Patterns- y </a:t>
            </a:r>
            <a:r>
              <a:rPr lang="en-US" sz="2800" b="0" i="0" dirty="0" err="1">
                <a:effectLst/>
              </a:rPr>
              <a:t>reconocen</a:t>
            </a:r>
            <a:r>
              <a:rPr lang="en-US" sz="2800" b="0" i="0" dirty="0">
                <a:effectLst/>
              </a:rPr>
              <a:t> los </a:t>
            </a:r>
            <a:r>
              <a:rPr lang="en-US" sz="2800" b="0" i="0" dirty="0" err="1">
                <a:effectLst/>
              </a:rPr>
              <a:t>componentes</a:t>
            </a:r>
            <a:r>
              <a:rPr lang="en-US" sz="2800" b="0" i="0" dirty="0">
                <a:effectLst/>
              </a:rPr>
              <a:t> </a:t>
            </a:r>
            <a:r>
              <a:rPr lang="en-US" sz="2800" b="0" i="0" dirty="0" err="1">
                <a:effectLst/>
              </a:rPr>
              <a:t>dañados</a:t>
            </a:r>
            <a:r>
              <a:rPr lang="en-US" sz="2800" b="0" i="0" dirty="0">
                <a:effectLst/>
              </a:rPr>
              <a:t> de las </a:t>
            </a:r>
            <a:r>
              <a:rPr lang="en-US" sz="2800" b="0" i="0" dirty="0" err="1">
                <a:effectLst/>
              </a:rPr>
              <a:t>células</a:t>
            </a:r>
            <a:r>
              <a:rPr lang="en-US" sz="2800" b="0" i="0" dirty="0">
                <a:effectLst/>
              </a:rPr>
              <a:t> </a:t>
            </a:r>
            <a:r>
              <a:rPr lang="en-US" sz="2800" b="0" i="0" dirty="0" err="1">
                <a:effectLst/>
              </a:rPr>
              <a:t>propias</a:t>
            </a:r>
            <a:r>
              <a:rPr lang="en-US" sz="2800" b="0" i="0" dirty="0">
                <a:effectLst/>
              </a:rPr>
              <a:t> a </a:t>
            </a:r>
            <a:r>
              <a:rPr lang="en-US" sz="2800" b="0" i="0" dirty="0" err="1">
                <a:effectLst/>
              </a:rPr>
              <a:t>través</a:t>
            </a:r>
            <a:r>
              <a:rPr lang="en-US" sz="2800" b="0" i="0" dirty="0">
                <a:effectLst/>
              </a:rPr>
              <a:t> de las </a:t>
            </a:r>
            <a:r>
              <a:rPr lang="en-US" sz="2800" b="1" i="0" dirty="0">
                <a:effectLst/>
              </a:rPr>
              <a:t>DAMPs</a:t>
            </a:r>
            <a:r>
              <a:rPr lang="en-US" sz="2800" b="0" i="0" dirty="0">
                <a:effectLst/>
              </a:rPr>
              <a:t> –Danger-Associated Molecular Patterns-.</a:t>
            </a:r>
          </a:p>
          <a:p>
            <a:r>
              <a:rPr lang="en-US" sz="2800" b="0" i="0" dirty="0" err="1">
                <a:effectLst/>
              </a:rPr>
              <a:t>Existe</a:t>
            </a:r>
            <a:r>
              <a:rPr lang="en-US" sz="2800" b="0" i="0" dirty="0">
                <a:effectLst/>
              </a:rPr>
              <a:t> un </a:t>
            </a:r>
            <a:r>
              <a:rPr lang="en-US" sz="2800" b="0" i="0" dirty="0" err="1">
                <a:effectLst/>
              </a:rPr>
              <a:t>mecanismo</a:t>
            </a:r>
            <a:r>
              <a:rPr lang="en-US" sz="2800" b="0" i="0" dirty="0">
                <a:effectLst/>
              </a:rPr>
              <a:t> </a:t>
            </a:r>
            <a:r>
              <a:rPr lang="en-US" sz="2800" b="0" i="0" dirty="0" err="1">
                <a:effectLst/>
              </a:rPr>
              <a:t>alterno</a:t>
            </a:r>
            <a:r>
              <a:rPr lang="en-US" sz="2800" b="0" i="0" dirty="0">
                <a:effectLst/>
              </a:rPr>
              <a:t> de </a:t>
            </a:r>
            <a:r>
              <a:rPr lang="en-US" sz="2800" b="0" i="0" dirty="0" err="1">
                <a:effectLst/>
              </a:rPr>
              <a:t>reconocimiento</a:t>
            </a:r>
            <a:r>
              <a:rPr lang="en-US" sz="2800" b="0" i="0" dirty="0">
                <a:effectLst/>
              </a:rPr>
              <a:t> de DAMPs, los </a:t>
            </a:r>
            <a:r>
              <a:rPr lang="en-US" sz="2800" b="0" i="0" dirty="0" err="1">
                <a:effectLst/>
              </a:rPr>
              <a:t>Siglecs</a:t>
            </a:r>
            <a:r>
              <a:rPr lang="en-US" sz="2800" b="0" i="0" dirty="0">
                <a:effectLst/>
              </a:rPr>
              <a:t> con los que el CD24 </a:t>
            </a:r>
            <a:r>
              <a:rPr lang="en-US" sz="2800" b="0" i="0" dirty="0" err="1">
                <a:effectLst/>
              </a:rPr>
              <a:t>interactúa</a:t>
            </a:r>
            <a:r>
              <a:rPr lang="en-US" sz="2800" b="0" i="0" dirty="0">
                <a:effectLst/>
              </a:rPr>
              <a:t> como receptor de </a:t>
            </a:r>
            <a:r>
              <a:rPr lang="en-US" sz="2800" b="0" i="0" dirty="0" err="1">
                <a:effectLst/>
              </a:rPr>
              <a:t>reconocimiento</a:t>
            </a:r>
            <a:r>
              <a:rPr lang="en-US" sz="2800" b="0" i="0" dirty="0">
                <a:effectLst/>
              </a:rPr>
              <a:t> de </a:t>
            </a:r>
            <a:r>
              <a:rPr lang="en-US" sz="2800" b="0" i="0" dirty="0" err="1">
                <a:effectLst/>
              </a:rPr>
              <a:t>patrones</a:t>
            </a:r>
            <a:r>
              <a:rPr lang="en-US" dirty="0"/>
              <a:t>, </a:t>
            </a:r>
            <a:r>
              <a:rPr lang="en-US" dirty="0" err="1"/>
              <a:t>así</a:t>
            </a:r>
            <a:r>
              <a:rPr lang="en-US" dirty="0"/>
              <a:t> </a:t>
            </a:r>
            <a:r>
              <a:rPr lang="en-US" dirty="0" err="1"/>
              <a:t>combinados</a:t>
            </a:r>
            <a:r>
              <a:rPr lang="en-US" dirty="0"/>
              <a:t>, se </a:t>
            </a:r>
            <a:r>
              <a:rPr lang="en-US" dirty="0" err="1"/>
              <a:t>llaman</a:t>
            </a:r>
            <a:r>
              <a:rPr lang="en-US" dirty="0"/>
              <a:t> </a:t>
            </a:r>
            <a:r>
              <a:rPr lang="en-US" dirty="0" err="1"/>
              <a:t>Siglec</a:t>
            </a:r>
            <a:r>
              <a:rPr lang="en-US" dirty="0"/>
              <a:t> G en </a:t>
            </a:r>
            <a:r>
              <a:rPr lang="en-US" dirty="0" err="1"/>
              <a:t>ratones</a:t>
            </a:r>
            <a:r>
              <a:rPr lang="en-US" dirty="0"/>
              <a:t> y </a:t>
            </a:r>
            <a:r>
              <a:rPr lang="en-US" dirty="0" err="1"/>
              <a:t>Siglec</a:t>
            </a:r>
            <a:r>
              <a:rPr lang="en-US" dirty="0"/>
              <a:t> 10 en </a:t>
            </a:r>
            <a:r>
              <a:rPr lang="en-US" dirty="0" err="1"/>
              <a:t>humanos</a:t>
            </a:r>
            <a:r>
              <a:rPr lang="en-US" dirty="0"/>
              <a:t>, con el </a:t>
            </a:r>
            <a:r>
              <a:rPr lang="en-US" dirty="0" err="1"/>
              <a:t>objetivo</a:t>
            </a:r>
            <a:r>
              <a:rPr lang="en-US" dirty="0"/>
              <a:t> de regular </a:t>
            </a:r>
            <a:r>
              <a:rPr lang="en-US" dirty="0" err="1"/>
              <a:t>selectivamente</a:t>
            </a:r>
            <a:r>
              <a:rPr lang="en-US" dirty="0"/>
              <a:t> las </a:t>
            </a:r>
            <a:r>
              <a:rPr lang="en-US" dirty="0" err="1"/>
              <a:t>respuestas</a:t>
            </a:r>
            <a:r>
              <a:rPr lang="en-US" dirty="0"/>
              <a:t> del </a:t>
            </a:r>
            <a:r>
              <a:rPr lang="en-US" dirty="0" err="1"/>
              <a:t>huésped</a:t>
            </a:r>
            <a:r>
              <a:rPr lang="en-US" dirty="0"/>
              <a:t> a los DAMPs.</a:t>
            </a:r>
          </a:p>
          <a:p>
            <a:r>
              <a:rPr lang="en-US" sz="2800" b="0" i="0" dirty="0">
                <a:effectLst/>
              </a:rPr>
              <a:t>CD24-Siglec </a:t>
            </a:r>
            <a:r>
              <a:rPr lang="en-US" dirty="0"/>
              <a:t>10 </a:t>
            </a:r>
            <a:r>
              <a:rPr lang="en-US" dirty="0" err="1"/>
              <a:t>regula</a:t>
            </a:r>
            <a:r>
              <a:rPr lang="en-US" dirty="0"/>
              <a:t> en forma </a:t>
            </a:r>
            <a:r>
              <a:rPr lang="en-US" dirty="0" err="1"/>
              <a:t>negativa</a:t>
            </a:r>
            <a:r>
              <a:rPr lang="en-US" dirty="0"/>
              <a:t> la via </a:t>
            </a:r>
            <a:r>
              <a:rPr lang="en-US" dirty="0" err="1"/>
              <a:t>intracelular</a:t>
            </a:r>
            <a:r>
              <a:rPr lang="en-US" dirty="0"/>
              <a:t> </a:t>
            </a:r>
            <a:r>
              <a:rPr lang="en-US" dirty="0" err="1"/>
              <a:t>NFkB</a:t>
            </a:r>
            <a:r>
              <a:rPr lang="en-US" dirty="0"/>
              <a:t> de los </a:t>
            </a:r>
            <a:r>
              <a:rPr lang="en-US" dirty="0" err="1"/>
              <a:t>dominios</a:t>
            </a:r>
            <a:r>
              <a:rPr lang="en-US" dirty="0"/>
              <a:t> ITIM que </a:t>
            </a:r>
            <a:r>
              <a:rPr lang="en-US" dirty="0" err="1"/>
              <a:t>están</a:t>
            </a:r>
            <a:r>
              <a:rPr lang="en-US" dirty="0"/>
              <a:t> </a:t>
            </a:r>
            <a:r>
              <a:rPr lang="en-US" dirty="0" err="1"/>
              <a:t>asociadas</a:t>
            </a:r>
            <a:r>
              <a:rPr lang="en-US" dirty="0"/>
              <a:t> con SHP-1.</a:t>
            </a:r>
          </a:p>
          <a:p>
            <a:r>
              <a:rPr lang="en-US" sz="2800" b="1" i="0" dirty="0">
                <a:effectLst/>
              </a:rPr>
              <a:t>CD24-Siglec 10 </a:t>
            </a:r>
            <a:r>
              <a:rPr lang="en-US" sz="2800" b="1" i="0" dirty="0" err="1">
                <a:effectLst/>
              </a:rPr>
              <a:t>suprime</a:t>
            </a:r>
            <a:r>
              <a:rPr lang="en-US" sz="2800" b="1" i="0" dirty="0">
                <a:effectLst/>
              </a:rPr>
              <a:t> TNF-</a:t>
            </a:r>
            <a:r>
              <a:rPr lang="en-US" b="1" i="0" dirty="0">
                <a:effectLst/>
              </a:rPr>
              <a:t>α, IL-1β e IL-6, que son las </a:t>
            </a:r>
            <a:r>
              <a:rPr lang="en-US" b="1" i="0" dirty="0" err="1">
                <a:effectLst/>
              </a:rPr>
              <a:t>dianas</a:t>
            </a:r>
            <a:r>
              <a:rPr lang="en-US" b="1" i="0" dirty="0">
                <a:effectLst/>
              </a:rPr>
              <a:t> </a:t>
            </a:r>
            <a:r>
              <a:rPr lang="en-US" b="1" i="0" dirty="0" err="1">
                <a:effectLst/>
              </a:rPr>
              <a:t>predominantes</a:t>
            </a:r>
            <a:r>
              <a:rPr lang="en-US" b="1" i="0" dirty="0">
                <a:effectLst/>
              </a:rPr>
              <a:t> en las </a:t>
            </a:r>
            <a:r>
              <a:rPr lang="en-US" b="1" i="0" dirty="0" err="1">
                <a:effectLst/>
              </a:rPr>
              <a:t>enfermedades</a:t>
            </a:r>
            <a:r>
              <a:rPr lang="en-US" b="1" i="0" dirty="0">
                <a:effectLst/>
              </a:rPr>
              <a:t> </a:t>
            </a:r>
            <a:r>
              <a:rPr lang="en-US" b="1" i="0" dirty="0" err="1">
                <a:effectLst/>
              </a:rPr>
              <a:t>autoinmunes</a:t>
            </a:r>
            <a:r>
              <a:rPr lang="en-US" b="1" dirty="0"/>
              <a:t>, </a:t>
            </a:r>
            <a:r>
              <a:rPr lang="en-US" b="1" i="0" dirty="0">
                <a:effectLst/>
              </a:rPr>
              <a:t>el cancer</a:t>
            </a:r>
            <a:r>
              <a:rPr lang="en-US" b="1" dirty="0"/>
              <a:t> y la COVID-19.</a:t>
            </a:r>
            <a:endParaRPr lang="en-US" b="1" i="0" dirty="0">
              <a:effectLst/>
            </a:endParaRPr>
          </a:p>
          <a:p>
            <a:pPr marL="0" indent="0">
              <a:buNone/>
            </a:pPr>
            <a:endParaRPr lang="en-US" sz="2800" b="0" i="0" dirty="0">
              <a:effectLst/>
            </a:endParaRPr>
          </a:p>
          <a:p>
            <a:r>
              <a:rPr lang="es-MX" sz="2200" dirty="0"/>
              <a:t>http://www.oncoimmune.com/index.php?option=com_k2&amp;view=item&amp;layout=item&amp;id=480&amp;Itemid=426</a:t>
            </a:r>
          </a:p>
        </p:txBody>
      </p:sp>
    </p:spTree>
    <p:extLst>
      <p:ext uri="{BB962C8B-B14F-4D97-AF65-F5344CB8AC3E}">
        <p14:creationId xmlns:p14="http://schemas.microsoft.com/office/powerpoint/2010/main" val="3786239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A385D0-7427-4C97-852F-87881DA5D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57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MX" sz="2400" b="1" dirty="0" err="1"/>
              <a:t>Clinicaltrials.gob</a:t>
            </a:r>
            <a:r>
              <a:rPr lang="es-MX" sz="2400" b="1" dirty="0"/>
              <a:t>: 292 estudios activos en vacunas para COVID-19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0F44DB9-31B4-44D7-A88B-6B250E248A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426" y="1058870"/>
            <a:ext cx="10045148" cy="4263182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A9D330C0-1C0A-46B6-BAC9-7B84D88DBA76}"/>
              </a:ext>
            </a:extLst>
          </p:cNvPr>
          <p:cNvSpPr txBox="1"/>
          <p:nvPr/>
        </p:nvSpPr>
        <p:spPr>
          <a:xfrm>
            <a:off x="1272209" y="5552657"/>
            <a:ext cx="99523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000"/>
                </a:solidFill>
                <a:latin typeface="Frutiger Roman"/>
              </a:rPr>
              <a:t>En </a:t>
            </a:r>
            <a:r>
              <a:rPr lang="en-US" sz="1600" b="1" dirty="0" err="1">
                <a:solidFill>
                  <a:srgbClr val="000000"/>
                </a:solidFill>
                <a:latin typeface="Frutiger Roman"/>
              </a:rPr>
              <a:t>Fase</a:t>
            </a:r>
            <a:r>
              <a:rPr lang="en-US" sz="1600" b="1" dirty="0">
                <a:solidFill>
                  <a:srgbClr val="000000"/>
                </a:solidFill>
                <a:latin typeface="Frutiger Roman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Frutiger Roman"/>
              </a:rPr>
              <a:t>Preclínica</a:t>
            </a:r>
            <a:r>
              <a:rPr lang="en-US" sz="1600" b="1" dirty="0">
                <a:solidFill>
                  <a:srgbClr val="000000"/>
                </a:solidFill>
                <a:latin typeface="Frutiger Roman"/>
              </a:rPr>
              <a:t>, </a:t>
            </a:r>
            <a:r>
              <a:rPr lang="en-US" sz="1600" b="1" dirty="0" err="1">
                <a:solidFill>
                  <a:srgbClr val="000000"/>
                </a:solidFill>
                <a:latin typeface="Frutiger Roman"/>
              </a:rPr>
              <a:t>aproximadamente</a:t>
            </a:r>
            <a:r>
              <a:rPr lang="en-US" sz="1600" b="1" dirty="0">
                <a:solidFill>
                  <a:srgbClr val="000000"/>
                </a:solidFill>
                <a:latin typeface="Frutiger Roman"/>
              </a:rPr>
              <a:t> 7% </a:t>
            </a:r>
            <a:r>
              <a:rPr lang="en-US" sz="1600" b="1" dirty="0" err="1">
                <a:solidFill>
                  <a:srgbClr val="000000"/>
                </a:solidFill>
                <a:latin typeface="Frutiger Roman"/>
              </a:rPr>
              <a:t>tienen</a:t>
            </a:r>
            <a:r>
              <a:rPr lang="en-US" sz="1600" b="1" dirty="0">
                <a:solidFill>
                  <a:srgbClr val="000000"/>
                </a:solidFill>
                <a:latin typeface="Frutiger Roman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Frutiger Roman"/>
              </a:rPr>
              <a:t>probabilidad</a:t>
            </a:r>
            <a:r>
              <a:rPr lang="en-US" sz="1600" b="1" dirty="0">
                <a:solidFill>
                  <a:srgbClr val="000000"/>
                </a:solidFill>
                <a:latin typeface="Frutiger Roman"/>
              </a:rPr>
              <a:t> de pasar a </a:t>
            </a:r>
            <a:r>
              <a:rPr lang="en-US" sz="1600" b="1" dirty="0" err="1">
                <a:solidFill>
                  <a:srgbClr val="000000"/>
                </a:solidFill>
                <a:latin typeface="Frutiger Roman"/>
              </a:rPr>
              <a:t>Fase</a:t>
            </a:r>
            <a:r>
              <a:rPr lang="en-US" sz="1600" b="1" dirty="0">
                <a:solidFill>
                  <a:srgbClr val="000000"/>
                </a:solidFill>
                <a:latin typeface="Frutiger Roman"/>
              </a:rPr>
              <a:t> I, las que </a:t>
            </a:r>
            <a:r>
              <a:rPr lang="en-US" sz="1600" b="1" dirty="0" err="1">
                <a:solidFill>
                  <a:srgbClr val="000000"/>
                </a:solidFill>
                <a:latin typeface="Frutiger Roman"/>
              </a:rPr>
              <a:t>llegan</a:t>
            </a:r>
            <a:r>
              <a:rPr lang="en-US" sz="1600" b="1" dirty="0">
                <a:solidFill>
                  <a:srgbClr val="000000"/>
                </a:solidFill>
                <a:latin typeface="Frutiger Roman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Frutiger Roman"/>
              </a:rPr>
              <a:t>tienen</a:t>
            </a:r>
            <a:r>
              <a:rPr lang="en-US" sz="1600" b="1" dirty="0">
                <a:solidFill>
                  <a:srgbClr val="000000"/>
                </a:solidFill>
                <a:latin typeface="Frutiger Roman"/>
              </a:rPr>
              <a:t> 20% de </a:t>
            </a:r>
            <a:r>
              <a:rPr lang="en-US" sz="1600" b="1" dirty="0" err="1">
                <a:solidFill>
                  <a:srgbClr val="000000"/>
                </a:solidFill>
                <a:latin typeface="Frutiger Roman"/>
              </a:rPr>
              <a:t>probabilidades</a:t>
            </a:r>
            <a:r>
              <a:rPr lang="en-US" sz="1600" b="1" dirty="0">
                <a:solidFill>
                  <a:srgbClr val="000000"/>
                </a:solidFill>
                <a:latin typeface="Frutiger Roman"/>
              </a:rPr>
              <a:t> de </a:t>
            </a:r>
            <a:r>
              <a:rPr lang="en-US" sz="1600" b="1" dirty="0" err="1">
                <a:solidFill>
                  <a:srgbClr val="000000"/>
                </a:solidFill>
                <a:latin typeface="Frutiger Roman"/>
              </a:rPr>
              <a:t>terminar</a:t>
            </a:r>
            <a:r>
              <a:rPr lang="en-US" sz="1600" b="1" dirty="0">
                <a:solidFill>
                  <a:srgbClr val="000000"/>
                </a:solidFill>
                <a:latin typeface="Frutiger Roman"/>
              </a:rPr>
              <a:t> una </a:t>
            </a:r>
            <a:r>
              <a:rPr lang="en-US" sz="1600" b="1" dirty="0" err="1">
                <a:solidFill>
                  <a:srgbClr val="000000"/>
                </a:solidFill>
                <a:latin typeface="Frutiger Roman"/>
              </a:rPr>
              <a:t>Fase</a:t>
            </a:r>
            <a:r>
              <a:rPr lang="en-US" sz="1600" b="1" dirty="0">
                <a:solidFill>
                  <a:srgbClr val="000000"/>
                </a:solidFill>
                <a:latin typeface="Frutiger Roman"/>
              </a:rPr>
              <a:t> III </a:t>
            </a:r>
            <a:r>
              <a:rPr lang="en-US" sz="1600" b="1" dirty="0" err="1">
                <a:solidFill>
                  <a:srgbClr val="000000"/>
                </a:solidFill>
                <a:latin typeface="Frutiger Roman"/>
              </a:rPr>
              <a:t>exitosa</a:t>
            </a:r>
            <a:r>
              <a:rPr lang="en-US" sz="1600" b="1" dirty="0">
                <a:solidFill>
                  <a:srgbClr val="000000"/>
                </a:solidFill>
                <a:latin typeface="Frutiger Roman"/>
              </a:rPr>
              <a:t>.</a:t>
            </a:r>
            <a:r>
              <a:rPr lang="en-US" sz="1600" b="1" i="0" dirty="0">
                <a:solidFill>
                  <a:srgbClr val="000000"/>
                </a:solidFill>
                <a:effectLst/>
                <a:latin typeface="Frutiger Roman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i="0" dirty="0">
                <a:solidFill>
                  <a:srgbClr val="000000"/>
                </a:solidFill>
                <a:effectLst/>
                <a:latin typeface="Frutiger Roman"/>
              </a:rPr>
              <a:t>E</a:t>
            </a:r>
            <a:r>
              <a:rPr lang="en-US" sz="1600" b="1" dirty="0">
                <a:solidFill>
                  <a:srgbClr val="000000"/>
                </a:solidFill>
                <a:latin typeface="Frutiger Roman"/>
              </a:rPr>
              <a:t>l </a:t>
            </a:r>
            <a:r>
              <a:rPr lang="en-US" sz="1600" b="1" dirty="0" err="1">
                <a:solidFill>
                  <a:srgbClr val="000000"/>
                </a:solidFill>
                <a:latin typeface="Frutiger Roman"/>
              </a:rPr>
              <a:t>objetivo</a:t>
            </a:r>
            <a:r>
              <a:rPr lang="en-US" sz="1600" b="1" dirty="0">
                <a:solidFill>
                  <a:srgbClr val="000000"/>
                </a:solidFill>
                <a:latin typeface="Frutiger Roman"/>
              </a:rPr>
              <a:t> temporal se </a:t>
            </a:r>
            <a:r>
              <a:rPr lang="en-US" sz="1600" b="1" dirty="0" err="1">
                <a:solidFill>
                  <a:srgbClr val="000000"/>
                </a:solidFill>
                <a:latin typeface="Frutiger Roman"/>
              </a:rPr>
              <a:t>determinó</a:t>
            </a:r>
            <a:r>
              <a:rPr lang="en-US" sz="1600" b="1" dirty="0">
                <a:solidFill>
                  <a:srgbClr val="000000"/>
                </a:solidFill>
                <a:latin typeface="Frutiger Roman"/>
              </a:rPr>
              <a:t> en 18 meses, la </a:t>
            </a:r>
            <a:r>
              <a:rPr lang="en-US" sz="1600" b="1" dirty="0" err="1">
                <a:solidFill>
                  <a:srgbClr val="000000"/>
                </a:solidFill>
                <a:latin typeface="Frutiger Roman"/>
              </a:rPr>
              <a:t>primera</a:t>
            </a:r>
            <a:r>
              <a:rPr lang="en-US" sz="1600" b="1" dirty="0">
                <a:solidFill>
                  <a:srgbClr val="000000"/>
                </a:solidFill>
                <a:latin typeface="Frutiger Roman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Frutiger Roman"/>
              </a:rPr>
              <a:t>aprobación</a:t>
            </a:r>
            <a:r>
              <a:rPr lang="en-US" sz="1600" b="1" dirty="0">
                <a:solidFill>
                  <a:srgbClr val="000000"/>
                </a:solidFill>
                <a:latin typeface="Frutiger Roman"/>
              </a:rPr>
              <a:t> de </a:t>
            </a:r>
            <a:r>
              <a:rPr lang="en-US" sz="1600" b="1" dirty="0" err="1">
                <a:solidFill>
                  <a:srgbClr val="000000"/>
                </a:solidFill>
                <a:latin typeface="Frutiger Roman"/>
              </a:rPr>
              <a:t>emergencia</a:t>
            </a:r>
            <a:r>
              <a:rPr lang="en-US" sz="1600" b="1" dirty="0">
                <a:solidFill>
                  <a:srgbClr val="000000"/>
                </a:solidFill>
                <a:latin typeface="Frutiger Roman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Frutiger Roman"/>
              </a:rPr>
              <a:t>fue</a:t>
            </a:r>
            <a:r>
              <a:rPr lang="en-US" sz="1600" b="1" dirty="0">
                <a:solidFill>
                  <a:srgbClr val="000000"/>
                </a:solidFill>
                <a:latin typeface="Frutiger Roman"/>
              </a:rPr>
              <a:t> en </a:t>
            </a:r>
            <a:r>
              <a:rPr lang="en-US" sz="1600" b="1" dirty="0" err="1">
                <a:solidFill>
                  <a:srgbClr val="000000"/>
                </a:solidFill>
                <a:latin typeface="Frutiger Roman"/>
              </a:rPr>
              <a:t>menos</a:t>
            </a:r>
            <a:r>
              <a:rPr lang="en-US" sz="1600" b="1" dirty="0">
                <a:solidFill>
                  <a:srgbClr val="000000"/>
                </a:solidFill>
                <a:latin typeface="Frutiger Roman"/>
              </a:rPr>
              <a:t> de 12 meses.</a:t>
            </a:r>
            <a:endParaRPr lang="es-MX" sz="1600" b="1" dirty="0"/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C611EFF6-793C-42B5-A246-4C9EC3647E69}"/>
              </a:ext>
            </a:extLst>
          </p:cNvPr>
          <p:cNvSpPr/>
          <p:nvPr/>
        </p:nvSpPr>
        <p:spPr>
          <a:xfrm>
            <a:off x="2491409" y="4810539"/>
            <a:ext cx="940904" cy="331304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093585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323622-ABB5-4FA6-8859-70E58DBC5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2F12CF9-EA22-47C0-9954-7022B47E8C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3732" y="2333472"/>
            <a:ext cx="6344535" cy="2191056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C6A7DBA5-A2E9-4E44-B2E7-10CF89821319}"/>
              </a:ext>
            </a:extLst>
          </p:cNvPr>
          <p:cNvSpPr txBox="1"/>
          <p:nvPr/>
        </p:nvSpPr>
        <p:spPr>
          <a:xfrm>
            <a:off x="5314122" y="4704521"/>
            <a:ext cx="34058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/>
              <a:t>New York Times, diciembre 28</a:t>
            </a:r>
          </a:p>
        </p:txBody>
      </p:sp>
    </p:spTree>
    <p:extLst>
      <p:ext uri="{BB962C8B-B14F-4D97-AF65-F5344CB8AC3E}">
        <p14:creationId xmlns:p14="http://schemas.microsoft.com/office/powerpoint/2010/main" val="30602585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EB6D11-43C7-424C-8FA4-3E860BE8C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2000" b="1" dirty="0"/>
              <a:t>¿Qué significa Aprobación Acelerada en la autorización de uso por Emergencia para la FDA?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D05E7BB-1828-4F58-8365-6310FB3262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534" y="1689652"/>
            <a:ext cx="10296932" cy="5148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2116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68786A-BE7A-4A8A-92AF-4151194E3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4000" b="1" dirty="0" err="1"/>
              <a:t>Ugur</a:t>
            </a:r>
            <a:r>
              <a:rPr lang="es-MX" sz="4000" b="1" dirty="0"/>
              <a:t> </a:t>
            </a:r>
            <a:r>
              <a:rPr lang="es-MX" sz="4000" b="1" dirty="0" err="1"/>
              <a:t>Sahin</a:t>
            </a:r>
            <a:r>
              <a:rPr lang="es-MX" sz="4000" b="1" dirty="0"/>
              <a:t> y </a:t>
            </a:r>
            <a:r>
              <a:rPr lang="es-MX" sz="4000" b="1" dirty="0" err="1"/>
              <a:t>Ozlem</a:t>
            </a:r>
            <a:r>
              <a:rPr lang="es-MX" sz="4000" b="1" dirty="0"/>
              <a:t> </a:t>
            </a:r>
            <a:r>
              <a:rPr lang="es-MX" sz="4000" b="1" dirty="0" err="1"/>
              <a:t>Turecci</a:t>
            </a:r>
            <a:r>
              <a:rPr lang="es-MX" sz="4000" b="1" dirty="0"/>
              <a:t>: </a:t>
            </a:r>
            <a:r>
              <a:rPr lang="es-MX" sz="4000" b="1" dirty="0" err="1"/>
              <a:t>BioNTech</a:t>
            </a:r>
            <a:endParaRPr lang="es-MX" sz="4000" b="1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66CCA0D-376C-4DC7-A79E-DA09A5B423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835" y="1605192"/>
            <a:ext cx="5062330" cy="5158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8330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1242F341-C458-4B77-A7D9-5B7807E276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209" y="1278836"/>
            <a:ext cx="4223582" cy="5466522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7481211F-B21D-45C8-9F5D-17923C0C11F7}"/>
              </a:ext>
            </a:extLst>
          </p:cNvPr>
          <p:cNvSpPr txBox="1"/>
          <p:nvPr/>
        </p:nvSpPr>
        <p:spPr>
          <a:xfrm>
            <a:off x="993913" y="238539"/>
            <a:ext cx="10071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err="1"/>
              <a:t>Katalin</a:t>
            </a:r>
            <a:r>
              <a:rPr lang="es-MX" sz="2400" b="1" dirty="0"/>
              <a:t> </a:t>
            </a:r>
            <a:r>
              <a:rPr lang="es-MX" sz="2400" b="1" dirty="0" err="1"/>
              <a:t>Kariko</a:t>
            </a:r>
            <a:r>
              <a:rPr lang="es-MX" sz="2400" b="1" dirty="0"/>
              <a:t>, Presidente del </a:t>
            </a:r>
            <a:r>
              <a:rPr lang="es-MX" sz="2400" b="1" dirty="0" err="1"/>
              <a:t>BioNTech</a:t>
            </a:r>
            <a:endParaRPr lang="es-MX" sz="2400" b="1" dirty="0"/>
          </a:p>
        </p:txBody>
      </p:sp>
    </p:spTree>
    <p:extLst>
      <p:ext uri="{BB962C8B-B14F-4D97-AF65-F5344CB8AC3E}">
        <p14:creationId xmlns:p14="http://schemas.microsoft.com/office/powerpoint/2010/main" val="28905525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AF8B91-62F9-4A5E-8085-50D4E9004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2800" b="1" dirty="0"/>
              <a:t>Sara Gilbert, Viróloga en Oxford y Desarrolladora de la vacuna correspondiente.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BF6C764-1B33-41FB-81F8-4D70CCAC6B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522" y="1941444"/>
            <a:ext cx="7608956" cy="4565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319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836924-5559-4AD1-90DA-F54373D1D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2000" b="1" dirty="0">
                <a:latin typeface="+mn-lt"/>
              </a:rPr>
              <a:t>https</a:t>
            </a:r>
            <a:r>
              <a:rPr lang="es-MX" sz="2000" b="1" dirty="0"/>
              <a:t>://www.who.int/mediacentre/news/releases/2003/pr56/es/</a:t>
            </a:r>
            <a:br>
              <a:rPr lang="es-MX" sz="2000" b="1" dirty="0"/>
            </a:br>
            <a:r>
              <a:rPr lang="es-MX" sz="2000" b="1" dirty="0"/>
              <a:t>https://www.cdc.gov/sars/about/fs-sars-sp.html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F8CA25C-0693-4F3F-83FE-31A6C8D24E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MX" sz="1800" b="1" i="0" dirty="0">
                <a:solidFill>
                  <a:srgbClr val="333333"/>
                </a:solidFill>
                <a:effectLst/>
              </a:rPr>
              <a:t>Julio 2003:</a:t>
            </a:r>
          </a:p>
          <a:p>
            <a:r>
              <a:rPr lang="es-MX" sz="1800" b="0" i="0" dirty="0">
                <a:solidFill>
                  <a:srgbClr val="333333"/>
                </a:solidFill>
                <a:effectLst/>
              </a:rPr>
              <a:t>«No marcamos el final del SRAS hoy, pero señalamos un hito: el brote mundial de SRAS ha sido contenido» ha dicho la </a:t>
            </a:r>
            <a:r>
              <a:rPr lang="es-MX" sz="1800" b="1" i="0" dirty="0">
                <a:solidFill>
                  <a:srgbClr val="333333"/>
                </a:solidFill>
                <a:effectLst/>
              </a:rPr>
              <a:t>Dra. Gro Harlem Brundtland, Directora General de la Organización Mundial de la Salud</a:t>
            </a:r>
            <a:r>
              <a:rPr lang="es-MX" sz="1800" b="0" i="0" dirty="0">
                <a:solidFill>
                  <a:srgbClr val="333333"/>
                </a:solidFill>
                <a:effectLst/>
              </a:rPr>
              <a:t>.»</a:t>
            </a:r>
          </a:p>
          <a:p>
            <a:pPr marL="0" indent="0">
              <a:buNone/>
            </a:pPr>
            <a:endParaRPr lang="es-MX" sz="1800" b="0" i="0" dirty="0">
              <a:solidFill>
                <a:srgbClr val="333333"/>
              </a:solidFill>
              <a:effectLst/>
            </a:endParaRPr>
          </a:p>
          <a:p>
            <a:r>
              <a:rPr lang="es-MX" sz="1800" b="0" i="0" dirty="0">
                <a:solidFill>
                  <a:srgbClr val="333333"/>
                </a:solidFill>
                <a:effectLst/>
              </a:rPr>
              <a:t>«</a:t>
            </a:r>
            <a:r>
              <a:rPr lang="es-MX" sz="1800" b="1" i="0" dirty="0">
                <a:solidFill>
                  <a:srgbClr val="333333"/>
                </a:solidFill>
                <a:effectLst/>
              </a:rPr>
              <a:t>El SARS es una advertencia</a:t>
            </a:r>
            <a:r>
              <a:rPr lang="es-MX" sz="1800" b="0" i="0" dirty="0">
                <a:solidFill>
                  <a:srgbClr val="333333"/>
                </a:solidFill>
                <a:effectLst/>
              </a:rPr>
              <a:t>», ha dicho la Dra. Brundtland. «Ha puesto a prueba incluso a los sistemas de salud pública más avanzados. Las protecciones han aguantado, pero por poco. Puede que la próxima vez no tengamos tanta suerte. </a:t>
            </a:r>
            <a:r>
              <a:rPr lang="es-MX" sz="1800" b="1" i="0" dirty="0">
                <a:solidFill>
                  <a:srgbClr val="333333"/>
                </a:solidFill>
                <a:effectLst/>
              </a:rPr>
              <a:t>Vemos con claridad la necesidad de reconstruir nuestras protecciones de salud pública, y ahora tenemos la ocasión de hacerlo. Serán necesarias cuando llegue el próximo brote mundial</a:t>
            </a:r>
            <a:r>
              <a:rPr lang="es-MX" sz="1800" b="0" i="0" dirty="0">
                <a:solidFill>
                  <a:srgbClr val="333333"/>
                </a:solidFill>
                <a:effectLst/>
              </a:rPr>
              <a:t>, ya sea de SRAS o de otra infección nueva.»</a:t>
            </a:r>
          </a:p>
          <a:p>
            <a:pPr marL="0" indent="0">
              <a:buNone/>
            </a:pPr>
            <a:endParaRPr lang="es-MX" sz="1800" b="0" i="0" dirty="0">
              <a:solidFill>
                <a:srgbClr val="333333"/>
              </a:solidFill>
              <a:effectLst/>
            </a:endParaRPr>
          </a:p>
          <a:p>
            <a:r>
              <a:rPr lang="es-MX" sz="1800" b="0" i="0" dirty="0">
                <a:solidFill>
                  <a:srgbClr val="333333"/>
                </a:solidFill>
                <a:effectLst/>
              </a:rPr>
              <a:t>«El SRAS nos está enseñando muchas cosas», ha dicho la Dra. Brundtland. «Ahora debemos traducir esas lecciones en acción. </a:t>
            </a:r>
            <a:r>
              <a:rPr lang="es-MX" sz="1800" b="1" i="0" dirty="0">
                <a:solidFill>
                  <a:srgbClr val="333333"/>
                </a:solidFill>
                <a:effectLst/>
              </a:rPr>
              <a:t>Puede que tengamos muy poco tiempo, y tenemos que utilizarlo sensatamente</a:t>
            </a:r>
            <a:r>
              <a:rPr lang="es-MX" sz="1800" b="0" i="0" dirty="0">
                <a:solidFill>
                  <a:srgbClr val="333333"/>
                </a:solidFill>
                <a:effectLst/>
              </a:rPr>
              <a:t>.»</a:t>
            </a:r>
          </a:p>
          <a:p>
            <a:r>
              <a:rPr lang="es-MX" sz="1800" b="1" i="0" dirty="0">
                <a:solidFill>
                  <a:srgbClr val="333333"/>
                </a:solidFill>
                <a:effectLst/>
              </a:rPr>
              <a:t>Diciembre 2019:</a:t>
            </a:r>
          </a:p>
          <a:p>
            <a:r>
              <a:rPr lang="es-MX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s-MX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 reconocimiento oficial del Gobierno Chino de la existencia de una enfermedad respiratoria que causaba una neumonía atípica y que se transmitía de humano a humano fue el 31 de diciembre del 2019, existen reportes periodísticos que identifican casos en noviembre del 2019.</a:t>
            </a:r>
            <a:endParaRPr lang="es-MX" sz="1800" b="0" i="0" dirty="0">
              <a:solidFill>
                <a:srgbClr val="333333"/>
              </a:solidFill>
              <a:effectLst/>
            </a:endParaRPr>
          </a:p>
          <a:p>
            <a:r>
              <a:rPr lang="es-MX" sz="1800" b="1" dirty="0">
                <a:solidFill>
                  <a:srgbClr val="333333"/>
                </a:solidFill>
              </a:rPr>
              <a:t>COVID-19, OMS:</a:t>
            </a:r>
          </a:p>
          <a:p>
            <a:pPr algn="l"/>
            <a:r>
              <a:rPr lang="es-MX" sz="1800" dirty="0"/>
              <a:t>E</a:t>
            </a:r>
            <a:r>
              <a:rPr lang="es-MX" sz="1800" b="0" i="0" u="none" strike="noStrike" baseline="0" dirty="0"/>
              <a:t>l 9 de marzo del 2020, la OMS decidió declararla oficialmente como pandemia.</a:t>
            </a:r>
            <a:endParaRPr lang="es-MX" sz="1800" dirty="0"/>
          </a:p>
          <a:p>
            <a:pPr algn="l"/>
            <a:r>
              <a:rPr lang="es-MX" sz="1800" b="0" i="0" u="none" strike="noStrike" baseline="0" dirty="0"/>
              <a:t> Ya estaba presente en 110 países, se reportaban 113 000 casos y alrededor de 4 000 defunciones.</a:t>
            </a:r>
            <a:endParaRPr lang="es-MX" sz="1800" dirty="0"/>
          </a:p>
          <a:p>
            <a:endParaRPr lang="es-MX" sz="1800" dirty="0"/>
          </a:p>
        </p:txBody>
      </p:sp>
    </p:spTree>
    <p:extLst>
      <p:ext uri="{BB962C8B-B14F-4D97-AF65-F5344CB8AC3E}">
        <p14:creationId xmlns:p14="http://schemas.microsoft.com/office/powerpoint/2010/main" val="937619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F8B603-9A7B-4269-9005-337DAE60F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4000" b="1" dirty="0"/>
              <a:t>Stéphane </a:t>
            </a:r>
            <a:r>
              <a:rPr lang="es-MX" sz="4000" b="1" dirty="0" err="1"/>
              <a:t>Bancel</a:t>
            </a:r>
            <a:r>
              <a:rPr lang="es-MX" sz="4000" b="1" dirty="0"/>
              <a:t>: MODERNA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F9A5266-6ACE-4A6B-8B57-516754CFB3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113" y="1782418"/>
            <a:ext cx="4717774" cy="4671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6450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C62CDC-538C-457A-AA25-797264A1B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sz="2400" b="1" dirty="0">
                <a:hlinkClick r:id="rId2"/>
              </a:rPr>
              <a:t>https://www.gavi.org/covax-facility</a:t>
            </a:r>
            <a:br>
              <a:rPr lang="es-MX" sz="2400" b="1" dirty="0"/>
            </a:br>
            <a:r>
              <a:rPr lang="es-MX" sz="2400" b="1" dirty="0">
                <a:hlinkClick r:id="rId3"/>
              </a:rPr>
              <a:t>https://www.who.int/es/initiatives/act-accelerator/covax</a:t>
            </a:r>
            <a:br>
              <a:rPr lang="es-MX" sz="2400" b="1" dirty="0"/>
            </a:br>
            <a:endParaRPr lang="es-MX" sz="2400" b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796F14B-AF08-4DDA-9985-29D1572BD1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000" b="0" i="0" dirty="0">
              <a:effectLst/>
              <a:latin typeface="Arial" panose="020B0604020202020204" pitchFamily="34" charset="0"/>
            </a:endParaRPr>
          </a:p>
          <a:p>
            <a:r>
              <a:rPr lang="en-US" sz="2000" b="0" i="0" dirty="0">
                <a:effectLst/>
                <a:latin typeface="Arial" panose="020B0604020202020204" pitchFamily="34" charset="0"/>
              </a:rPr>
              <a:t>El </a:t>
            </a:r>
            <a:r>
              <a:rPr lang="en-US" sz="2000" b="0" i="0" dirty="0" err="1">
                <a:effectLst/>
                <a:latin typeface="Arial" panose="020B0604020202020204" pitchFamily="34" charset="0"/>
              </a:rPr>
              <a:t>acelerador</a:t>
            </a:r>
            <a:r>
              <a:rPr lang="en-US" sz="2000" b="0" i="0" dirty="0">
                <a:effectLst/>
                <a:latin typeface="Arial" panose="020B0604020202020204" pitchFamily="34" charset="0"/>
              </a:rPr>
              <a:t> ACT (Access to COVID-19 Tools Accelerator) </a:t>
            </a:r>
            <a:r>
              <a:rPr lang="en-US" sz="2000" b="0" i="0" dirty="0" err="1">
                <a:effectLst/>
                <a:latin typeface="Arial" panose="020B0604020202020204" pitchFamily="34" charset="0"/>
              </a:rPr>
              <a:t>está</a:t>
            </a:r>
            <a:r>
              <a:rPr lang="en-US" sz="20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2000" b="0" i="0" dirty="0" err="1">
                <a:effectLst/>
                <a:latin typeface="Arial" panose="020B0604020202020204" pitchFamily="34" charset="0"/>
              </a:rPr>
              <a:t>organizado</a:t>
            </a:r>
            <a:r>
              <a:rPr lang="en-US" sz="2000" b="0" i="0" dirty="0">
                <a:effectLst/>
                <a:latin typeface="Arial" panose="020B0604020202020204" pitchFamily="34" charset="0"/>
              </a:rPr>
              <a:t> en 4 </a:t>
            </a:r>
            <a:r>
              <a:rPr lang="en-US" sz="2000" b="0" i="0" dirty="0" err="1">
                <a:effectLst/>
                <a:latin typeface="Arial" panose="020B0604020202020204" pitchFamily="34" charset="0"/>
              </a:rPr>
              <a:t>pilares</a:t>
            </a:r>
            <a:r>
              <a:rPr lang="en-US" sz="2000" b="0" i="0" dirty="0">
                <a:effectLst/>
                <a:latin typeface="Arial" panose="020B0604020202020204" pitchFamily="34" charset="0"/>
              </a:rPr>
              <a:t>, </a:t>
            </a:r>
            <a:r>
              <a:rPr lang="en-US" sz="2000" b="0" i="0" dirty="0" err="1">
                <a:effectLst/>
                <a:latin typeface="Arial" panose="020B0604020202020204" pitchFamily="34" charset="0"/>
              </a:rPr>
              <a:t>cada</a:t>
            </a:r>
            <a:r>
              <a:rPr lang="en-US" sz="2000" b="0" i="0" dirty="0">
                <a:effectLst/>
                <a:latin typeface="Arial" panose="020B0604020202020204" pitchFamily="34" charset="0"/>
              </a:rPr>
              <a:t> uno de </a:t>
            </a:r>
            <a:r>
              <a:rPr lang="en-US" sz="2000" b="0" i="0" dirty="0" err="1">
                <a:effectLst/>
                <a:latin typeface="Arial" panose="020B0604020202020204" pitchFamily="34" charset="0"/>
              </a:rPr>
              <a:t>ellos</a:t>
            </a:r>
            <a:r>
              <a:rPr lang="en-US" sz="2000" b="0" i="0" dirty="0">
                <a:effectLst/>
                <a:latin typeface="Arial" panose="020B0604020202020204" pitchFamily="34" charset="0"/>
              </a:rPr>
              <a:t> vital en el </a:t>
            </a:r>
            <a:r>
              <a:rPr lang="en-US" sz="2000" b="0" i="0" dirty="0" err="1">
                <a:effectLst/>
                <a:latin typeface="Arial" panose="020B0604020202020204" pitchFamily="34" charset="0"/>
              </a:rPr>
              <a:t>esfuerzo</a:t>
            </a:r>
            <a:r>
              <a:rPr lang="en-US" sz="2000" b="0" i="0" dirty="0">
                <a:effectLst/>
                <a:latin typeface="Arial" panose="020B0604020202020204" pitchFamily="34" charset="0"/>
              </a:rPr>
              <a:t> global:</a:t>
            </a:r>
          </a:p>
          <a:p>
            <a:pPr marL="0" indent="0">
              <a:buNone/>
            </a:pPr>
            <a:endParaRPr lang="en-US" sz="2000" b="0" i="0" dirty="0">
              <a:effectLst/>
              <a:latin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en-US" sz="2000" dirty="0" err="1">
                <a:latin typeface="Arial" panose="020B0604020202020204" pitchFamily="34" charset="0"/>
              </a:rPr>
              <a:t>Métodos</a:t>
            </a:r>
            <a:r>
              <a:rPr lang="en-US" sz="2000" dirty="0">
                <a:latin typeface="Arial" panose="020B0604020202020204" pitchFamily="34" charset="0"/>
              </a:rPr>
              <a:t> y </a:t>
            </a:r>
            <a:r>
              <a:rPr lang="en-US" sz="2000" dirty="0" err="1">
                <a:latin typeface="Arial" panose="020B0604020202020204" pitchFamily="34" charset="0"/>
              </a:rPr>
              <a:t>herramientas</a:t>
            </a:r>
            <a:r>
              <a:rPr lang="en-US" sz="2000" dirty="0">
                <a:latin typeface="Arial" panose="020B0604020202020204" pitchFamily="34" charset="0"/>
              </a:rPr>
              <a:t> de </a:t>
            </a:r>
            <a:r>
              <a:rPr lang="en-US" sz="2000" dirty="0" err="1">
                <a:latin typeface="Arial" panose="020B0604020202020204" pitchFamily="34" charset="0"/>
              </a:rPr>
              <a:t>diagnóstico</a:t>
            </a:r>
            <a:endParaRPr lang="en-US" sz="2000" dirty="0">
              <a:latin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en-US" sz="2000" b="0" i="0" dirty="0" err="1">
                <a:effectLst/>
                <a:latin typeface="Arial" panose="020B0604020202020204" pitchFamily="34" charset="0"/>
              </a:rPr>
              <a:t>Tratamientos</a:t>
            </a:r>
            <a:endParaRPr lang="en-US" sz="2000" b="0" i="0" dirty="0">
              <a:effectLst/>
              <a:latin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en-US" sz="2000" b="0" i="0" dirty="0" err="1">
                <a:effectLst/>
                <a:latin typeface="Arial" panose="020B0604020202020204" pitchFamily="34" charset="0"/>
              </a:rPr>
              <a:t>Vacunas</a:t>
            </a:r>
            <a:r>
              <a:rPr lang="en-US" sz="2000" b="0" i="0" dirty="0">
                <a:effectLst/>
                <a:latin typeface="Arial" panose="020B0604020202020204" pitchFamily="34" charset="0"/>
              </a:rPr>
              <a:t> (COVAX)</a:t>
            </a:r>
          </a:p>
          <a:p>
            <a:pPr>
              <a:buFontTx/>
              <a:buChar char="-"/>
            </a:pPr>
            <a:r>
              <a:rPr lang="en-US" sz="2000" dirty="0" err="1">
                <a:latin typeface="Arial" panose="020B0604020202020204" pitchFamily="34" charset="0"/>
              </a:rPr>
              <a:t>Fortalecimiento</a:t>
            </a:r>
            <a:r>
              <a:rPr lang="en-US" sz="2000" dirty="0">
                <a:latin typeface="Arial" panose="020B0604020202020204" pitchFamily="34" charset="0"/>
              </a:rPr>
              <a:t> de los </a:t>
            </a:r>
            <a:r>
              <a:rPr lang="en-US" sz="2000" dirty="0" err="1">
                <a:latin typeface="Arial" panose="020B0604020202020204" pitchFamily="34" charset="0"/>
              </a:rPr>
              <a:t>Sistemas</a:t>
            </a:r>
            <a:r>
              <a:rPr lang="en-US" sz="2000" dirty="0">
                <a:latin typeface="Arial" panose="020B0604020202020204" pitchFamily="34" charset="0"/>
              </a:rPr>
              <a:t> de </a:t>
            </a:r>
            <a:r>
              <a:rPr lang="en-US" sz="2000" dirty="0" err="1">
                <a:latin typeface="Arial" panose="020B0604020202020204" pitchFamily="34" charset="0"/>
              </a:rPr>
              <a:t>Salud</a:t>
            </a:r>
            <a:endParaRPr lang="en-US" sz="2000" b="0" i="0" dirty="0"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37439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EA951B-1907-42E7-867C-418C53EDE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6916"/>
            <a:ext cx="10515600" cy="1325563"/>
          </a:xfrm>
        </p:spPr>
        <p:txBody>
          <a:bodyPr>
            <a:noAutofit/>
          </a:bodyPr>
          <a:lstStyle/>
          <a:p>
            <a:r>
              <a:rPr lang="es-MX" sz="2800" b="1" dirty="0">
                <a:hlinkClick r:id="rId2"/>
              </a:rPr>
              <a:t>https://www.who.int/es/initiatives/act-accelerator</a:t>
            </a:r>
            <a:br>
              <a:rPr lang="es-MX" sz="2800" b="1" dirty="0"/>
            </a:br>
            <a:br>
              <a:rPr lang="es-MX" sz="2800" b="1" dirty="0"/>
            </a:br>
            <a:endParaRPr lang="es-MX" sz="6000" b="1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4BB3E63-931D-4D9E-B7EF-4DB7F233CE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8700" y="1730445"/>
            <a:ext cx="7834600" cy="4351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2612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6C9F16-5A1E-43A6-A0E8-BE38058BC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4000" b="1" dirty="0"/>
              <a:t>COVAX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D8C1FB8-60F1-44AA-8CD4-83E60A501D0C}"/>
              </a:ext>
            </a:extLst>
          </p:cNvPr>
          <p:cNvSpPr txBox="1"/>
          <p:nvPr/>
        </p:nvSpPr>
        <p:spPr>
          <a:xfrm>
            <a:off x="1007165" y="1948068"/>
            <a:ext cx="995238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s-MX" sz="1600" dirty="0"/>
              <a:t>Dosis por un mínimo de 20% de la población de un país.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MX" sz="1600" dirty="0"/>
              <a:t>Un portafolio de vacunas diverso y con una gestión activa.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MX" sz="1600" dirty="0"/>
              <a:t>Las vacunas serán entregadas tan pronto como tengan disponibilidad.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MX" sz="1600" dirty="0"/>
              <a:t>Poner un final a la fase aguda de la pandemia.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MX" sz="1600" dirty="0"/>
              <a:t>Inicio de la reconstrucción de economías.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CE6D27B-E9AD-4802-A830-FDEA188DA926}"/>
              </a:ext>
            </a:extLst>
          </p:cNvPr>
          <p:cNvSpPr txBox="1"/>
          <p:nvPr/>
        </p:nvSpPr>
        <p:spPr>
          <a:xfrm>
            <a:off x="1053549" y="4035285"/>
            <a:ext cx="99523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000000"/>
                </a:solidFill>
                <a:effectLst/>
                <a:latin typeface="Frutiger Roman"/>
              </a:rPr>
              <a:t>Es una Plataforma que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Frutiger Roman"/>
              </a:rPr>
              <a:t>apoya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Frutiger Roman"/>
              </a:rPr>
              <a:t> la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Frutiger Roman"/>
              </a:rPr>
              <a:t>Investigación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Frutiger Roman"/>
              </a:rPr>
              <a:t>, el Desarrollo y la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Frutiger Roman"/>
              </a:rPr>
              <a:t>Manufactura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Frutiger Roman"/>
              </a:rPr>
              <a:t> de un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Frutiger Roman"/>
              </a:rPr>
              <a:t>amplio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Frutiger Roman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Frutiger Roman"/>
              </a:rPr>
              <a:t>rango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Frutiger Roman"/>
              </a:rPr>
              <a:t> de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Frutiger Roman"/>
              </a:rPr>
              <a:t>candidatos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Frutiger Roman"/>
              </a:rPr>
              <a:t> a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Frutiger Roman"/>
              </a:rPr>
              <a:t>vacunas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Frutiger Roman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Frutiger Roman"/>
              </a:rPr>
              <a:t>Es una Plataforma para la </a:t>
            </a:r>
            <a:r>
              <a:rPr lang="en-US" sz="1600" dirty="0" err="1">
                <a:solidFill>
                  <a:srgbClr val="000000"/>
                </a:solidFill>
                <a:latin typeface="Frutiger Roman"/>
              </a:rPr>
              <a:t>negociación</a:t>
            </a:r>
            <a:r>
              <a:rPr lang="en-US" sz="1600" dirty="0">
                <a:solidFill>
                  <a:srgbClr val="000000"/>
                </a:solidFill>
                <a:latin typeface="Frutiger Roman"/>
              </a:rPr>
              <a:t> de </a:t>
            </a:r>
            <a:r>
              <a:rPr lang="en-US" sz="1600" dirty="0" err="1">
                <a:solidFill>
                  <a:srgbClr val="000000"/>
                </a:solidFill>
                <a:latin typeface="Frutiger Roman"/>
              </a:rPr>
              <a:t>precios</a:t>
            </a:r>
            <a:r>
              <a:rPr lang="en-US" sz="1600" dirty="0">
                <a:solidFill>
                  <a:srgbClr val="000000"/>
                </a:solidFill>
                <a:latin typeface="Frutiger Roman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000000"/>
                </a:solidFill>
                <a:effectLst/>
                <a:latin typeface="Frutiger Roman"/>
              </a:rPr>
              <a:t>El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Frutiger Roman"/>
              </a:rPr>
              <a:t>objetivo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Frutiger Roman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Frutiger Roman"/>
              </a:rPr>
              <a:t>inicial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Frutiger Roman"/>
              </a:rPr>
              <a:t> es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Frutiger Roman"/>
              </a:rPr>
              <a:t>tener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Frutiger Roman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Frutiger Roman"/>
              </a:rPr>
              <a:t>dispo</a:t>
            </a:r>
            <a:r>
              <a:rPr lang="en-US" sz="1600" dirty="0" err="1">
                <a:solidFill>
                  <a:srgbClr val="000000"/>
                </a:solidFill>
                <a:latin typeface="Frutiger Roman"/>
              </a:rPr>
              <a:t>nibilidad</a:t>
            </a:r>
            <a:r>
              <a:rPr lang="en-US" sz="1600" dirty="0">
                <a:solidFill>
                  <a:srgbClr val="000000"/>
                </a:solidFill>
                <a:latin typeface="Frutiger Roman"/>
              </a:rPr>
              <a:t> de 2 mil </a:t>
            </a:r>
            <a:r>
              <a:rPr lang="en-US" sz="1600" dirty="0" err="1">
                <a:solidFill>
                  <a:srgbClr val="000000"/>
                </a:solidFill>
                <a:latin typeface="Frutiger Roman"/>
              </a:rPr>
              <a:t>millones</a:t>
            </a:r>
            <a:r>
              <a:rPr lang="en-US" sz="1600" dirty="0">
                <a:solidFill>
                  <a:srgbClr val="000000"/>
                </a:solidFill>
                <a:latin typeface="Frutiger Roman"/>
              </a:rPr>
              <a:t> de </a:t>
            </a:r>
            <a:r>
              <a:rPr lang="en-US" sz="1600" dirty="0" err="1">
                <a:solidFill>
                  <a:srgbClr val="000000"/>
                </a:solidFill>
                <a:latin typeface="Frutiger Roman"/>
              </a:rPr>
              <a:t>dosis</a:t>
            </a:r>
            <a:r>
              <a:rPr lang="en-US" sz="1600" dirty="0">
                <a:solidFill>
                  <a:srgbClr val="000000"/>
                </a:solidFill>
                <a:latin typeface="Frutiger Roman"/>
              </a:rPr>
              <a:t> para el final del 2021 y </a:t>
            </a:r>
            <a:r>
              <a:rPr lang="en-US" sz="1600" dirty="0" err="1">
                <a:solidFill>
                  <a:srgbClr val="000000"/>
                </a:solidFill>
                <a:latin typeface="Frutiger Roman"/>
              </a:rPr>
              <a:t>dirigirlas</a:t>
            </a:r>
            <a:r>
              <a:rPr lang="en-US" sz="1600" dirty="0">
                <a:solidFill>
                  <a:srgbClr val="000000"/>
                </a:solidFill>
                <a:latin typeface="Frutiger Roman"/>
              </a:rPr>
              <a:t> a </a:t>
            </a:r>
            <a:r>
              <a:rPr lang="en-US" sz="1600" dirty="0" err="1">
                <a:solidFill>
                  <a:srgbClr val="000000"/>
                </a:solidFill>
                <a:latin typeface="Frutiger Roman"/>
              </a:rPr>
              <a:t>proteger</a:t>
            </a:r>
            <a:r>
              <a:rPr lang="en-US" sz="1600" dirty="0">
                <a:solidFill>
                  <a:srgbClr val="000000"/>
                </a:solidFill>
                <a:latin typeface="Frutiger Roman"/>
              </a:rPr>
              <a:t> a las personas en alto </a:t>
            </a:r>
            <a:r>
              <a:rPr lang="en-US" sz="1600" dirty="0" err="1">
                <a:solidFill>
                  <a:srgbClr val="000000"/>
                </a:solidFill>
                <a:latin typeface="Frutiger Roman"/>
              </a:rPr>
              <a:t>riesgo</a:t>
            </a:r>
            <a:r>
              <a:rPr lang="en-US" sz="1600" dirty="0">
                <a:solidFill>
                  <a:srgbClr val="000000"/>
                </a:solidFill>
                <a:latin typeface="Frutiger Roman"/>
              </a:rPr>
              <a:t> y </a:t>
            </a:r>
            <a:r>
              <a:rPr lang="en-US" sz="1600" dirty="0" err="1">
                <a:solidFill>
                  <a:srgbClr val="000000"/>
                </a:solidFill>
                <a:latin typeface="Frutiger Roman"/>
              </a:rPr>
              <a:t>vulnerables</a:t>
            </a:r>
            <a:r>
              <a:rPr lang="en-US" sz="1600" dirty="0">
                <a:solidFill>
                  <a:srgbClr val="000000"/>
                </a:solidFill>
                <a:latin typeface="Frutiger Roman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Frutiger Roman"/>
              </a:rPr>
              <a:t>incluyendo</a:t>
            </a:r>
            <a:r>
              <a:rPr lang="en-US" sz="1600" dirty="0">
                <a:solidFill>
                  <a:srgbClr val="000000"/>
                </a:solidFill>
                <a:latin typeface="Frutiger Roman"/>
              </a:rPr>
              <a:t> personal de </a:t>
            </a:r>
            <a:r>
              <a:rPr lang="en-US" sz="1600" dirty="0" err="1">
                <a:solidFill>
                  <a:srgbClr val="000000"/>
                </a:solidFill>
                <a:latin typeface="Frutiger Roman"/>
              </a:rPr>
              <a:t>salud</a:t>
            </a:r>
            <a:r>
              <a:rPr lang="en-US" sz="1600" dirty="0">
                <a:solidFill>
                  <a:srgbClr val="000000"/>
                </a:solidFill>
                <a:latin typeface="Frutiger Roman"/>
              </a:rPr>
              <a:t>).</a:t>
            </a:r>
            <a:endParaRPr lang="es-MX" sz="1600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32133EA-997D-4C26-B0B0-5138374BF2EC}"/>
              </a:ext>
            </a:extLst>
          </p:cNvPr>
          <p:cNvSpPr txBox="1"/>
          <p:nvPr/>
        </p:nvSpPr>
        <p:spPr>
          <a:xfrm>
            <a:off x="838200" y="6465282"/>
            <a:ext cx="10515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/>
              <a:t>https://www.who.int/initiatives/act-accelerator/covax?utm_medium=email&amp;utm_source=govdelivery</a:t>
            </a:r>
          </a:p>
        </p:txBody>
      </p:sp>
    </p:spTree>
    <p:extLst>
      <p:ext uri="{BB962C8B-B14F-4D97-AF65-F5344CB8AC3E}">
        <p14:creationId xmlns:p14="http://schemas.microsoft.com/office/powerpoint/2010/main" val="40873075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A63ABE-5F80-4FC7-A1F8-5813B6BD0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3600" b="1" dirty="0"/>
              <a:t>Compras Comprometidas u Opcionales.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5A89C04-65C6-4A6D-8EA9-54A047540A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sz="1800" b="1" dirty="0"/>
              <a:t>Compromiso.</a:t>
            </a:r>
          </a:p>
          <a:p>
            <a:r>
              <a:rPr lang="es-MX" sz="1800" dirty="0"/>
              <a:t>Pago adelantado de US$1.60 por dosis ó 15% del total del costo por el total de dosis.</a:t>
            </a:r>
          </a:p>
          <a:p>
            <a:r>
              <a:rPr lang="es-MX" sz="1800" dirty="0"/>
              <a:t>Los países podrán retirarse del contrato por una determinada vacuna si el precio terminara siendo el doble o más de lo esperado.</a:t>
            </a:r>
          </a:p>
          <a:p>
            <a:pPr marL="0" indent="0">
              <a:buNone/>
            </a:pPr>
            <a:endParaRPr lang="es-MX" sz="1800" dirty="0"/>
          </a:p>
          <a:p>
            <a:r>
              <a:rPr lang="es-MX" sz="1800" b="1" dirty="0">
                <a:solidFill>
                  <a:srgbClr val="000000"/>
                </a:solidFill>
              </a:rPr>
              <a:t>Opcional.</a:t>
            </a:r>
          </a:p>
          <a:p>
            <a:r>
              <a:rPr lang="en-US" sz="1800" b="0" i="0" dirty="0">
                <a:solidFill>
                  <a:srgbClr val="000000"/>
                </a:solidFill>
                <a:effectLst/>
              </a:rPr>
              <a:t>Pago adelantado por US$3.10 por </a:t>
            </a:r>
            <a:r>
              <a:rPr lang="en-US" sz="1800" b="0" i="0" dirty="0" err="1">
                <a:solidFill>
                  <a:srgbClr val="000000"/>
                </a:solidFill>
                <a:effectLst/>
              </a:rPr>
              <a:t>dosis</a:t>
            </a:r>
            <a:r>
              <a:rPr lang="en-US" sz="1800" b="0" i="0" dirty="0">
                <a:solidFill>
                  <a:srgbClr val="000000"/>
                </a:solidFill>
                <a:effectLst/>
              </a:rPr>
              <a:t> y una </a:t>
            </a:r>
            <a:r>
              <a:rPr lang="en-US" sz="1800" b="0" i="0" dirty="0" err="1">
                <a:solidFill>
                  <a:srgbClr val="000000"/>
                </a:solidFill>
                <a:effectLst/>
              </a:rPr>
              <a:t>garantía</a:t>
            </a:r>
            <a:r>
              <a:rPr lang="en-US" sz="1800" b="0" i="0" dirty="0">
                <a:solidFill>
                  <a:srgbClr val="000000"/>
                </a:solidFill>
                <a:effectLst/>
              </a:rPr>
              <a:t> de </a:t>
            </a:r>
            <a:r>
              <a:rPr lang="en-US" sz="1800" b="0" i="0" dirty="0" err="1">
                <a:solidFill>
                  <a:srgbClr val="000000"/>
                </a:solidFill>
                <a:effectLst/>
              </a:rPr>
              <a:t>riesgo</a:t>
            </a:r>
            <a:r>
              <a:rPr lang="en-US" sz="18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</a:rPr>
              <a:t>compartido</a:t>
            </a:r>
            <a:r>
              <a:rPr lang="en-US" sz="1800" b="0" i="0" dirty="0">
                <a:solidFill>
                  <a:srgbClr val="000000"/>
                </a:solidFill>
                <a:effectLst/>
              </a:rPr>
              <a:t> por US$0.40 por </a:t>
            </a:r>
            <a:r>
              <a:rPr lang="en-US" sz="1800" b="0" i="0" dirty="0" err="1">
                <a:solidFill>
                  <a:srgbClr val="000000"/>
                </a:solidFill>
                <a:effectLst/>
              </a:rPr>
              <a:t>dosis</a:t>
            </a:r>
            <a:r>
              <a:rPr lang="en-US" sz="1800" b="0" i="0" dirty="0">
                <a:solidFill>
                  <a:srgbClr val="000000"/>
                </a:solidFill>
                <a:effectLst/>
              </a:rPr>
              <a:t> para </a:t>
            </a:r>
            <a:r>
              <a:rPr lang="en-US" sz="1800" b="0" i="0" dirty="0" err="1">
                <a:solidFill>
                  <a:srgbClr val="000000"/>
                </a:solidFill>
                <a:effectLst/>
              </a:rPr>
              <a:t>protección</a:t>
            </a:r>
            <a:r>
              <a:rPr lang="en-US" sz="1800" b="0" i="0" dirty="0">
                <a:solidFill>
                  <a:srgbClr val="000000"/>
                </a:solidFill>
                <a:effectLst/>
              </a:rPr>
              <a:t> contra </a:t>
            </a:r>
            <a:r>
              <a:rPr lang="en-US" sz="1800" b="0" i="0" dirty="0" err="1">
                <a:solidFill>
                  <a:srgbClr val="000000"/>
                </a:solidFill>
                <a:effectLst/>
              </a:rPr>
              <a:t>daño</a:t>
            </a:r>
            <a:r>
              <a:rPr lang="en-US" sz="18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</a:rPr>
              <a:t>debido</a:t>
            </a:r>
            <a:r>
              <a:rPr lang="en-US" sz="1800" b="0" i="0" dirty="0">
                <a:solidFill>
                  <a:srgbClr val="000000"/>
                </a:solidFill>
                <a:effectLst/>
              </a:rPr>
              <a:t> a </a:t>
            </a:r>
            <a:r>
              <a:rPr lang="en-US" sz="1800" b="0" i="0" dirty="0" err="1">
                <a:solidFill>
                  <a:srgbClr val="000000"/>
                </a:solidFill>
                <a:effectLst/>
              </a:rPr>
              <a:t>participantes</a:t>
            </a:r>
            <a:r>
              <a:rPr lang="en-US" sz="1800" b="0" i="0" dirty="0">
                <a:solidFill>
                  <a:srgbClr val="000000"/>
                </a:solidFill>
                <a:effectLst/>
              </a:rPr>
              <a:t> que </a:t>
            </a:r>
            <a:r>
              <a:rPr lang="en-US" sz="1800" b="0" i="0" dirty="0" err="1">
                <a:solidFill>
                  <a:srgbClr val="000000"/>
                </a:solidFill>
                <a:effectLst/>
              </a:rPr>
              <a:t>decidieran</a:t>
            </a:r>
            <a:r>
              <a:rPr lang="en-US" sz="1800" b="0" i="0" dirty="0">
                <a:solidFill>
                  <a:srgbClr val="000000"/>
                </a:solidFill>
                <a:effectLst/>
              </a:rPr>
              <a:t> no </a:t>
            </a:r>
            <a:r>
              <a:rPr lang="en-US" sz="1800" b="0" i="0" dirty="0" err="1">
                <a:solidFill>
                  <a:srgbClr val="000000"/>
                </a:solidFill>
                <a:effectLst/>
              </a:rPr>
              <a:t>comprar</a:t>
            </a:r>
            <a:r>
              <a:rPr lang="en-US" sz="18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</a:rPr>
              <a:t>esa</a:t>
            </a:r>
            <a:r>
              <a:rPr lang="en-US" sz="18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</a:rPr>
              <a:t>vacuna</a:t>
            </a:r>
            <a:r>
              <a:rPr lang="en-US" sz="18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</a:rPr>
              <a:t>después</a:t>
            </a:r>
            <a:r>
              <a:rPr lang="en-US" sz="1800" b="0" i="0" dirty="0">
                <a:solidFill>
                  <a:srgbClr val="000000"/>
                </a:solidFill>
                <a:effectLst/>
              </a:rPr>
              <a:t> de que </a:t>
            </a:r>
            <a:r>
              <a:rPr lang="en-US" sz="1800" b="0" i="0" dirty="0" err="1">
                <a:solidFill>
                  <a:srgbClr val="000000"/>
                </a:solidFill>
                <a:effectLst/>
              </a:rPr>
              <a:t>haya</a:t>
            </a:r>
            <a:r>
              <a:rPr lang="en-US" sz="18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</a:rPr>
              <a:t>firmado</a:t>
            </a:r>
            <a:r>
              <a:rPr lang="en-US" sz="1800" b="0" i="0" dirty="0">
                <a:solidFill>
                  <a:srgbClr val="000000"/>
                </a:solidFill>
                <a:effectLst/>
              </a:rPr>
              <a:t> el </a:t>
            </a:r>
            <a:r>
              <a:rPr lang="en-US" sz="1800" b="0" i="0" dirty="0" err="1">
                <a:solidFill>
                  <a:srgbClr val="000000"/>
                </a:solidFill>
                <a:effectLst/>
              </a:rPr>
              <a:t>contrato</a:t>
            </a:r>
            <a:r>
              <a:rPr lang="en-US" sz="1800" b="0" i="0" dirty="0">
                <a:solidFill>
                  <a:srgbClr val="000000"/>
                </a:solidFill>
                <a:effectLst/>
              </a:rPr>
              <a:t> con el </a:t>
            </a:r>
            <a:r>
              <a:rPr lang="en-US" sz="1800" b="0" i="0" dirty="0" err="1">
                <a:solidFill>
                  <a:srgbClr val="000000"/>
                </a:solidFill>
                <a:effectLst/>
              </a:rPr>
              <a:t>manufacturador</a:t>
            </a:r>
            <a:r>
              <a:rPr lang="en-US" sz="1800" b="0" i="0" dirty="0">
                <a:solidFill>
                  <a:srgbClr val="000000"/>
                </a:solidFill>
                <a:effectLst/>
              </a:rPr>
              <a:t>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D8A90AE-594B-40C8-BF73-D542721C708F}"/>
              </a:ext>
            </a:extLst>
          </p:cNvPr>
          <p:cNvSpPr txBox="1"/>
          <p:nvPr/>
        </p:nvSpPr>
        <p:spPr>
          <a:xfrm>
            <a:off x="838200" y="6465282"/>
            <a:ext cx="10515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/>
              <a:t>https://www.who.int/initiatives/act-accelerator/covax?utm_medium=email&amp;utm_source=govdelivery</a:t>
            </a:r>
          </a:p>
        </p:txBody>
      </p:sp>
    </p:spTree>
    <p:extLst>
      <p:ext uri="{BB962C8B-B14F-4D97-AF65-F5344CB8AC3E}">
        <p14:creationId xmlns:p14="http://schemas.microsoft.com/office/powerpoint/2010/main" val="10268590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FCAC09-D716-4997-B0E7-FC94B1328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MX" sz="2000" b="1" dirty="0">
                <a:hlinkClick r:id="rId2"/>
              </a:rPr>
              <a:t>https://www.theguardian.com/world/2020/dec/18/belgian-minister-accidentally-tweets-eus-covid-vaccine-price-list</a:t>
            </a:r>
            <a:r>
              <a:rPr lang="es-MX" sz="2000" b="1" dirty="0"/>
              <a:t> (diciembre 18/2020)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0C6A3B9-927D-424C-91CC-891FBBD2DE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57" y="2039111"/>
            <a:ext cx="4876800" cy="2387116"/>
          </a:xfrm>
        </p:spPr>
        <p:txBody>
          <a:bodyPr>
            <a:normAutofit/>
          </a:bodyPr>
          <a:lstStyle/>
          <a:p>
            <a:pPr algn="l" fontAlgn="base"/>
            <a:r>
              <a:rPr lang="es-MX" sz="1200" b="1" i="0" dirty="0" err="1">
                <a:solidFill>
                  <a:srgbClr val="121212"/>
                </a:solidFill>
                <a:effectLst/>
                <a:latin typeface="GuardianTextEgyptian"/>
              </a:rPr>
              <a:t>This</a:t>
            </a:r>
            <a:r>
              <a:rPr lang="es-MX" sz="1200" b="1" i="0" dirty="0">
                <a:solidFill>
                  <a:srgbClr val="121212"/>
                </a:solidFill>
                <a:effectLst/>
                <a:latin typeface="GuardianTextEgyptian"/>
              </a:rPr>
              <a:t> </a:t>
            </a:r>
            <a:r>
              <a:rPr lang="es-MX" sz="1200" b="1" i="0" dirty="0" err="1">
                <a:solidFill>
                  <a:srgbClr val="121212"/>
                </a:solidFill>
                <a:effectLst/>
                <a:latin typeface="GuardianTextEgyptian"/>
              </a:rPr>
              <a:t>is</a:t>
            </a:r>
            <a:r>
              <a:rPr lang="es-MX" sz="1200" b="1" i="0" dirty="0">
                <a:solidFill>
                  <a:srgbClr val="121212"/>
                </a:solidFill>
                <a:effectLst/>
                <a:latin typeface="GuardianTextEgyptian"/>
              </a:rPr>
              <a:t> </a:t>
            </a:r>
            <a:r>
              <a:rPr lang="es-MX" sz="1200" b="1" i="0" dirty="0" err="1">
                <a:solidFill>
                  <a:srgbClr val="121212"/>
                </a:solidFill>
                <a:effectLst/>
                <a:latin typeface="GuardianTextEgyptian"/>
              </a:rPr>
              <a:t>the</a:t>
            </a:r>
            <a:r>
              <a:rPr lang="es-MX" sz="1200" b="1" i="0" dirty="0">
                <a:solidFill>
                  <a:srgbClr val="121212"/>
                </a:solidFill>
                <a:effectLst/>
                <a:latin typeface="GuardianTextEgyptian"/>
              </a:rPr>
              <a:t> </a:t>
            </a:r>
            <a:r>
              <a:rPr lang="es-MX" sz="1200" b="1" i="0" dirty="0" err="1">
                <a:solidFill>
                  <a:srgbClr val="121212"/>
                </a:solidFill>
                <a:effectLst/>
                <a:latin typeface="GuardianTextEgyptian"/>
              </a:rPr>
              <a:t>list</a:t>
            </a:r>
            <a:r>
              <a:rPr lang="es-MX" sz="1200" b="1" i="0" dirty="0">
                <a:solidFill>
                  <a:srgbClr val="121212"/>
                </a:solidFill>
                <a:effectLst/>
                <a:latin typeface="GuardianTextEgyptian"/>
              </a:rPr>
              <a:t> </a:t>
            </a:r>
            <a:r>
              <a:rPr lang="es-MX" sz="1200" b="1" i="0" dirty="0" err="1">
                <a:solidFill>
                  <a:srgbClr val="121212"/>
                </a:solidFill>
                <a:effectLst/>
                <a:latin typeface="GuardianTextEgyptian"/>
              </a:rPr>
              <a:t>of</a:t>
            </a:r>
            <a:r>
              <a:rPr lang="es-MX" sz="1200" b="1" i="0" dirty="0">
                <a:solidFill>
                  <a:srgbClr val="121212"/>
                </a:solidFill>
                <a:effectLst/>
                <a:latin typeface="GuardianTextEgyptian"/>
              </a:rPr>
              <a:t> </a:t>
            </a:r>
            <a:r>
              <a:rPr lang="es-MX" sz="1200" b="1" i="0" dirty="0" err="1">
                <a:solidFill>
                  <a:srgbClr val="121212"/>
                </a:solidFill>
                <a:effectLst/>
                <a:latin typeface="GuardianTextEgyptian"/>
              </a:rPr>
              <a:t>what</a:t>
            </a:r>
            <a:r>
              <a:rPr lang="es-MX" sz="1200" b="1" i="0" dirty="0">
                <a:solidFill>
                  <a:srgbClr val="121212"/>
                </a:solidFill>
                <a:effectLst/>
                <a:latin typeface="GuardianTextEgyptian"/>
              </a:rPr>
              <a:t> </a:t>
            </a:r>
            <a:r>
              <a:rPr lang="es-MX" sz="1200" b="1" i="0" dirty="0" err="1">
                <a:solidFill>
                  <a:srgbClr val="121212"/>
                </a:solidFill>
                <a:effectLst/>
                <a:latin typeface="GuardianTextEgyptian"/>
              </a:rPr>
              <a:t>the</a:t>
            </a:r>
            <a:r>
              <a:rPr lang="es-MX" sz="1200" b="1" i="0" dirty="0">
                <a:solidFill>
                  <a:srgbClr val="121212"/>
                </a:solidFill>
                <a:effectLst/>
                <a:latin typeface="GuardianTextEgyptian"/>
              </a:rPr>
              <a:t> EU </a:t>
            </a:r>
            <a:r>
              <a:rPr lang="es-MX" sz="1200" b="1" i="0" dirty="0" err="1">
                <a:solidFill>
                  <a:srgbClr val="121212"/>
                </a:solidFill>
                <a:effectLst/>
                <a:latin typeface="GuardianTextEgyptian"/>
              </a:rPr>
              <a:t>is</a:t>
            </a:r>
            <a:r>
              <a:rPr lang="es-MX" sz="1200" b="1" i="0" dirty="0">
                <a:solidFill>
                  <a:srgbClr val="121212"/>
                </a:solidFill>
                <a:effectLst/>
                <a:latin typeface="GuardianTextEgyptian"/>
              </a:rPr>
              <a:t> </a:t>
            </a:r>
            <a:r>
              <a:rPr lang="es-MX" sz="1200" b="1" i="0" dirty="0" err="1">
                <a:solidFill>
                  <a:srgbClr val="121212"/>
                </a:solidFill>
                <a:effectLst/>
                <a:latin typeface="GuardianTextEgyptian"/>
              </a:rPr>
              <a:t>paying</a:t>
            </a:r>
            <a:r>
              <a:rPr lang="es-MX" sz="1200" b="1" i="0" dirty="0">
                <a:solidFill>
                  <a:srgbClr val="121212"/>
                </a:solidFill>
                <a:effectLst/>
                <a:latin typeface="GuardianTextEgyptian"/>
              </a:rPr>
              <a:t>: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s-MX" sz="1200" b="0" i="0" dirty="0">
                <a:solidFill>
                  <a:srgbClr val="121212"/>
                </a:solidFill>
                <a:effectLst/>
                <a:latin typeface="GuardianTextEgyptian"/>
              </a:rPr>
              <a:t>Oxford/AstraZeneca: €1.78 (£1.61) &gt; 44.50 MXN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s-MX" sz="1200" b="0" i="0" dirty="0">
                <a:solidFill>
                  <a:srgbClr val="121212"/>
                </a:solidFill>
                <a:effectLst/>
                <a:latin typeface="GuardianTextEgyptian"/>
              </a:rPr>
              <a:t>Johnson &amp; Johnson: $8.50 (£6.30) &gt; 170 MXN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s-MX" sz="1200" b="0" i="0" dirty="0">
                <a:solidFill>
                  <a:srgbClr val="121212"/>
                </a:solidFill>
                <a:effectLst/>
                <a:latin typeface="GuardianTextEgyptian"/>
              </a:rPr>
              <a:t>Sanofi/GSK: €7.56 &gt; 189 MXN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s-MX" sz="1200" b="0" i="0" dirty="0">
                <a:solidFill>
                  <a:srgbClr val="121212"/>
                </a:solidFill>
                <a:effectLst/>
                <a:latin typeface="GuardianTextEgyptian"/>
              </a:rPr>
              <a:t>Pfizer/</a:t>
            </a:r>
            <a:r>
              <a:rPr lang="es-MX" sz="1200" b="0" i="0" dirty="0" err="1">
                <a:solidFill>
                  <a:srgbClr val="121212"/>
                </a:solidFill>
                <a:effectLst/>
                <a:latin typeface="GuardianTextEgyptian"/>
              </a:rPr>
              <a:t>BioNTech</a:t>
            </a:r>
            <a:r>
              <a:rPr lang="es-MX" sz="1200" b="0" i="0" dirty="0">
                <a:solidFill>
                  <a:srgbClr val="121212"/>
                </a:solidFill>
                <a:effectLst/>
                <a:latin typeface="GuardianTextEgyptian"/>
              </a:rPr>
              <a:t>: €12. &gt; 300 MXN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s-MX" sz="1200" b="0" i="0" dirty="0" err="1">
                <a:solidFill>
                  <a:srgbClr val="121212"/>
                </a:solidFill>
                <a:effectLst/>
                <a:latin typeface="GuardianTextEgyptian"/>
              </a:rPr>
              <a:t>CureVac</a:t>
            </a:r>
            <a:r>
              <a:rPr lang="es-MX" sz="1200" b="0" i="0" dirty="0">
                <a:solidFill>
                  <a:srgbClr val="121212"/>
                </a:solidFill>
                <a:effectLst/>
                <a:latin typeface="GuardianTextEgyptian"/>
              </a:rPr>
              <a:t>: €10  &gt; 250 MXN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s-MX" sz="1200" b="0" i="0" dirty="0">
                <a:solidFill>
                  <a:srgbClr val="121212"/>
                </a:solidFill>
                <a:effectLst/>
                <a:latin typeface="GuardianTextEgyptian"/>
              </a:rPr>
              <a:t>Moderna: $18  &gt; 360 MXN</a:t>
            </a:r>
          </a:p>
          <a:p>
            <a:pPr marL="0" indent="0">
              <a:buNone/>
            </a:pPr>
            <a:endParaRPr lang="es-MX" sz="1200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D5112A8-C450-40F8-AF03-4E626C656DA8}"/>
              </a:ext>
            </a:extLst>
          </p:cNvPr>
          <p:cNvSpPr txBox="1"/>
          <p:nvPr/>
        </p:nvSpPr>
        <p:spPr>
          <a:xfrm>
            <a:off x="3485323" y="5088835"/>
            <a:ext cx="55791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/>
              <a:t>PARA EL PAGO DE VACUNAS: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400" dirty="0"/>
              <a:t>Tomaron 33 mil millones de pesos del FPCGC primero,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400" dirty="0"/>
              <a:t>Después 40 mil millones más,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400" dirty="0"/>
              <a:t>Total= 73 mil millones de pesos.</a:t>
            </a:r>
          </a:p>
        </p:txBody>
      </p:sp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774E82EC-2AA5-4A2E-B850-D199D1F646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8292650"/>
              </p:ext>
            </p:extLst>
          </p:nvPr>
        </p:nvGraphicFramePr>
        <p:xfrm>
          <a:off x="4991925" y="1817065"/>
          <a:ext cx="6210300" cy="2505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6210403" imgH="2504927" progId="Excel.Sheet.12">
                  <p:embed/>
                </p:oleObj>
              </mc:Choice>
              <mc:Fallback>
                <p:oleObj name="Worksheet" r:id="rId3" imgW="6210403" imgH="250492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91925" y="1817065"/>
                        <a:ext cx="6210300" cy="2505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192338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F35EB9-86AD-4D5A-BA3C-A433FD7E3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2800" b="1" dirty="0"/>
              <a:t>¿Cuántas y cuáles vacunas van a llegar?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5A539AF-087B-43B1-851C-CE9C509399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1078" y="1760933"/>
            <a:ext cx="8189844" cy="4634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62408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3AA5BF-F205-484C-B662-3DB26586D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2800" b="1" dirty="0"/>
              <a:t>250 millones de dosis y grupos poblacionales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363F1F4-3362-4434-AC2F-DCAFA45E6F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4489" y="1674317"/>
            <a:ext cx="9037982" cy="462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13194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E4F74B-A135-425F-9D21-0F90D3687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0B57D8E-0673-4B6B-B65C-524EE42A3B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565" y="188315"/>
            <a:ext cx="11396870" cy="648137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7BF1C788-4A7C-4C66-8D8B-725B4D3EF5D8}"/>
              </a:ext>
            </a:extLst>
          </p:cNvPr>
          <p:cNvSpPr txBox="1"/>
          <p:nvPr/>
        </p:nvSpPr>
        <p:spPr>
          <a:xfrm>
            <a:off x="702365" y="6603425"/>
            <a:ext cx="596347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/>
              <a:t>https://ourworldindata.org/covid-vaccinations</a:t>
            </a:r>
          </a:p>
        </p:txBody>
      </p:sp>
    </p:spTree>
    <p:extLst>
      <p:ext uri="{BB962C8B-B14F-4D97-AF65-F5344CB8AC3E}">
        <p14:creationId xmlns:p14="http://schemas.microsoft.com/office/powerpoint/2010/main" val="37822338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91CC39-948B-4702-B879-A3904BCED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81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MX" sz="2000" b="1" dirty="0"/>
              <a:t>Tendencia en el avance de vacunación en MX: 126 </a:t>
            </a:r>
            <a:r>
              <a:rPr lang="es-MX" sz="2000" b="1" dirty="0" err="1"/>
              <a:t>mill</a:t>
            </a:r>
            <a:r>
              <a:rPr lang="es-MX" sz="2000" b="1" dirty="0"/>
              <a:t>/7204= 17,490 días/365= 48 años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28199DF-4EF0-495F-9961-E92A2E5EBE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4243" y="1398702"/>
            <a:ext cx="9223514" cy="5306296"/>
          </a:xfrm>
          <a:prstGeom prst="rect">
            <a:avLst/>
          </a:prstGeom>
        </p:spPr>
      </p:pic>
      <p:sp>
        <p:nvSpPr>
          <p:cNvPr id="3" name="Elipse 2">
            <a:extLst>
              <a:ext uri="{FF2B5EF4-FFF2-40B4-BE49-F238E27FC236}">
                <a16:creationId xmlns:a16="http://schemas.microsoft.com/office/drawing/2014/main" id="{4E6C4E02-8ACE-4F8A-B0CE-965E20CA9E74}"/>
              </a:ext>
            </a:extLst>
          </p:cNvPr>
          <p:cNvSpPr/>
          <p:nvPr/>
        </p:nvSpPr>
        <p:spPr>
          <a:xfrm>
            <a:off x="9647583" y="331304"/>
            <a:ext cx="901147" cy="649357"/>
          </a:xfrm>
          <a:prstGeom prst="ellipse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44258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58CE73-608C-4AAC-B986-F3BCE85B8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sz="2000" b="1" u="sng" dirty="0"/>
              <a:t>31/enero/2021</a:t>
            </a:r>
            <a:r>
              <a:rPr lang="es-MX" sz="2000" b="1" dirty="0"/>
              <a:t>: https://news.google.com/covid19/map?hl=es-419&amp;gl=MX&amp;ceid=MX%3Aes-419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D70965A-5646-418E-96E2-3B9E8AE1E0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477" y="1802295"/>
            <a:ext cx="9987046" cy="4313582"/>
          </a:xfrm>
          <a:prstGeom prst="rect">
            <a:avLst/>
          </a:prstGeom>
        </p:spPr>
      </p:pic>
      <p:sp>
        <p:nvSpPr>
          <p:cNvPr id="6" name="Elipse 5">
            <a:extLst>
              <a:ext uri="{FF2B5EF4-FFF2-40B4-BE49-F238E27FC236}">
                <a16:creationId xmlns:a16="http://schemas.microsoft.com/office/drawing/2014/main" id="{A56FE409-0A88-4324-951C-F99717C113EE}"/>
              </a:ext>
            </a:extLst>
          </p:cNvPr>
          <p:cNvSpPr/>
          <p:nvPr/>
        </p:nvSpPr>
        <p:spPr>
          <a:xfrm>
            <a:off x="530087" y="2491409"/>
            <a:ext cx="3021496" cy="897835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BD2D8021-8F53-40F4-9B48-38789E0398C1}"/>
              </a:ext>
            </a:extLst>
          </p:cNvPr>
          <p:cNvSpPr/>
          <p:nvPr/>
        </p:nvSpPr>
        <p:spPr>
          <a:xfrm>
            <a:off x="7202565" y="2498033"/>
            <a:ext cx="3021496" cy="897835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2145992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B77437-BFF7-4572-B0BC-568668416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3200" b="1" dirty="0"/>
              <a:t>Selección natural ….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ED10B04-C2DA-4F09-B193-6A9D47AA8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66598"/>
            <a:ext cx="10515600" cy="4351338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SARS-CoV2 está seleccionando </a:t>
            </a:r>
            <a:r>
              <a:rPr lang="es-MX" sz="1800" b="1" dirty="0">
                <a:ea typeface="Calibri" panose="020F0502020204030204" pitchFamily="34" charset="0"/>
                <a:cs typeface="Times New Roman" panose="02020603050405020304" pitchFamily="18" charset="0"/>
              </a:rPr>
              <a:t>por</a:t>
            </a:r>
            <a:r>
              <a:rPr lang="es-MX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rasgos: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s-MX" sz="1800" b="1" dirty="0">
                <a:ea typeface="Calibri" panose="020F0502020204030204" pitchFamily="34" charset="0"/>
                <a:cs typeface="Times New Roman" panose="02020603050405020304" pitchFamily="18" charset="0"/>
              </a:rPr>
              <a:t>A) C</a:t>
            </a:r>
            <a:r>
              <a:rPr lang="es-MX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onductuales.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Aquellos que </a:t>
            </a:r>
            <a:r>
              <a:rPr lang="es-MX" sz="1800" b="1" u="sng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no siguen las medidas conductuales de control sanitario</a:t>
            </a:r>
            <a:r>
              <a:rPr lang="es-MX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se convierten en un vector del virus y se contagian y lo transmiten.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s-MX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B) Cognitivos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1800" dirty="0"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s-MX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ersonas que han </a:t>
            </a:r>
            <a:r>
              <a:rPr lang="es-MX" sz="1800" b="1" u="sng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normalizado</a:t>
            </a:r>
            <a:r>
              <a:rPr lang="es-MX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la existencia del virus y la pandemia y que viven como si la convivencia con esa realidad fuera inevitable y parte de la vida cotidiana; las personas que prefieren </a:t>
            </a:r>
            <a:r>
              <a:rPr lang="es-MX" sz="1800" b="1" u="sng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negar la realidad </a:t>
            </a:r>
            <a:r>
              <a:rPr lang="es-MX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y decir que el virus y la enfermedad no existen; peor aún, las </a:t>
            </a:r>
            <a:r>
              <a:rPr lang="es-MX" sz="1800" b="1" u="sng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personas que no se van a vacunar </a:t>
            </a:r>
            <a:r>
              <a:rPr lang="es-MX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una vez que tengamos ese recurso disponible porque están seguras que esas vacunas tiene otros objetivos.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s-MX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Al final, cierran el círculo de selección natural para el cual este virus está programado por ese principio condicionante de la vida en este planeta, que se llama Evolución.</a:t>
            </a:r>
          </a:p>
        </p:txBody>
      </p:sp>
    </p:spTree>
    <p:extLst>
      <p:ext uri="{BB962C8B-B14F-4D97-AF65-F5344CB8AC3E}">
        <p14:creationId xmlns:p14="http://schemas.microsoft.com/office/powerpoint/2010/main" val="181628267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107625B6-B9A3-4488-B32C-754A7E37C7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232" y="0"/>
            <a:ext cx="48595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06961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18C8FF1-25AC-42ED-9265-F2CDA2AA70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304" y="357180"/>
            <a:ext cx="5433392" cy="614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9130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FF39D2-1CC2-4C01-A290-99D2A29A9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2800" b="1" dirty="0"/>
              <a:t>Comparación en número de fallecidos por COVID-19 al 31 de enero 2021.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32CA584-2449-4EC4-8067-9E33B67208AA}"/>
              </a:ext>
            </a:extLst>
          </p:cNvPr>
          <p:cNvSpPr txBox="1"/>
          <p:nvPr/>
        </p:nvSpPr>
        <p:spPr>
          <a:xfrm>
            <a:off x="838200" y="6387548"/>
            <a:ext cx="103068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hlinkClick r:id="rId2"/>
              </a:rPr>
              <a:t>https://datosmacro.expansion.com/otros/coronavirus/</a:t>
            </a:r>
            <a:r>
              <a:rPr lang="es-MX" sz="1400" b="1" dirty="0"/>
              <a:t>,  consultado el 31 de enero del 2021.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7D05EEC-A561-4BA5-BFE4-8CD9FFD1C774}"/>
              </a:ext>
            </a:extLst>
          </p:cNvPr>
          <p:cNvSpPr txBox="1"/>
          <p:nvPr/>
        </p:nvSpPr>
        <p:spPr>
          <a:xfrm>
            <a:off x="1523989" y="1454564"/>
            <a:ext cx="265043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ASIA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Taiwán, 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Vietnam, 35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Corea del Sur, 1,399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China, registró 4,634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Japón, 5,503</a:t>
            </a:r>
          </a:p>
          <a:p>
            <a:endParaRPr lang="es-MX" b="1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E1E5101-84FC-4E4F-8EB0-5CE27CFBC730}"/>
              </a:ext>
            </a:extLst>
          </p:cNvPr>
          <p:cNvSpPr txBox="1"/>
          <p:nvPr/>
        </p:nvSpPr>
        <p:spPr>
          <a:xfrm>
            <a:off x="7547113" y="1434683"/>
            <a:ext cx="265043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ÁFRICA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Chad, 118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Nigeria 1,578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Kenia 1,753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Egipto 9,169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Sudáfrica 43,105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375069F-A715-40D9-B55A-840CD4314C80}"/>
              </a:ext>
            </a:extLst>
          </p:cNvPr>
          <p:cNvSpPr txBox="1"/>
          <p:nvPr/>
        </p:nvSpPr>
        <p:spPr>
          <a:xfrm>
            <a:off x="4346715" y="2991817"/>
            <a:ext cx="265043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UNIÓN EUROPEA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Italia 87,381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España 57,806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Alemania 55,883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Bélgica, 20,972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Dinamarca, 2,072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Noruega 557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44196F4-D6F6-4F92-B869-E4ADF3DCE1FB}"/>
              </a:ext>
            </a:extLst>
          </p:cNvPr>
          <p:cNvSpPr txBox="1"/>
          <p:nvPr/>
        </p:nvSpPr>
        <p:spPr>
          <a:xfrm>
            <a:off x="838200" y="4134679"/>
            <a:ext cx="316395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AMÉRICA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EEUU, 433,195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Brasil, 224,000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solidFill>
                  <a:srgbClr val="C00000"/>
                </a:solidFill>
              </a:rPr>
              <a:t>México, 158,074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Canadá, 19,659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Chile, 18,074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Guatemala, 5,543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8D6BC54-C5D6-4B0D-A9D4-17EBB2517322}"/>
              </a:ext>
            </a:extLst>
          </p:cNvPr>
          <p:cNvSpPr txBox="1"/>
          <p:nvPr/>
        </p:nvSpPr>
        <p:spPr>
          <a:xfrm>
            <a:off x="9501807" y="4953139"/>
            <a:ext cx="265043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ORIENTE MEDIO</a:t>
            </a:r>
          </a:p>
          <a:p>
            <a:r>
              <a:rPr lang="es-MX" dirty="0"/>
              <a:t>Kuwait, 958</a:t>
            </a:r>
          </a:p>
          <a:p>
            <a:r>
              <a:rPr lang="es-MX" dirty="0"/>
              <a:t>Irán, 57,736</a:t>
            </a:r>
          </a:p>
          <a:p>
            <a:r>
              <a:rPr lang="es-MX" dirty="0"/>
              <a:t>Turquía, 26,605</a:t>
            </a:r>
          </a:p>
          <a:p>
            <a:r>
              <a:rPr lang="es-MX" dirty="0"/>
              <a:t>India, 154,010</a:t>
            </a:r>
          </a:p>
          <a:p>
            <a:endParaRPr lang="es-MX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1CFD2D47-EA70-4767-B989-1B8092127731}"/>
              </a:ext>
            </a:extLst>
          </p:cNvPr>
          <p:cNvSpPr txBox="1"/>
          <p:nvPr/>
        </p:nvSpPr>
        <p:spPr>
          <a:xfrm>
            <a:off x="4320208" y="5022577"/>
            <a:ext cx="23456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Reino Unido,</a:t>
            </a:r>
            <a:r>
              <a:rPr lang="es-MX" dirty="0"/>
              <a:t> 103,324</a:t>
            </a:r>
            <a:endParaRPr lang="es-MX" b="1" dirty="0"/>
          </a:p>
          <a:p>
            <a:endParaRPr lang="es-MX" b="1" dirty="0"/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096E4E36-D966-4BF0-B0DA-D4742A3F5226}"/>
              </a:ext>
            </a:extLst>
          </p:cNvPr>
          <p:cNvSpPr/>
          <p:nvPr/>
        </p:nvSpPr>
        <p:spPr>
          <a:xfrm>
            <a:off x="798444" y="1355171"/>
            <a:ext cx="3336224" cy="2156656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D6901A57-CF1B-49EF-A154-162E6562EE57}"/>
              </a:ext>
            </a:extLst>
          </p:cNvPr>
          <p:cNvSpPr/>
          <p:nvPr/>
        </p:nvSpPr>
        <p:spPr>
          <a:xfrm>
            <a:off x="6689042" y="1348547"/>
            <a:ext cx="3336224" cy="2156656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0F62C4C-EEDE-48CA-BC0C-B1AF57CDE7E5}"/>
              </a:ext>
            </a:extLst>
          </p:cNvPr>
          <p:cNvSpPr txBox="1"/>
          <p:nvPr/>
        </p:nvSpPr>
        <p:spPr>
          <a:xfrm>
            <a:off x="7368209" y="3684104"/>
            <a:ext cx="282933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OCEANÍA</a:t>
            </a:r>
            <a:endParaRPr lang="es-MX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Nueva Zelanda, 25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Australia, 909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Filipinas, 10,552</a:t>
            </a:r>
          </a:p>
          <a:p>
            <a:endParaRPr lang="es-MX" dirty="0"/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3E8A9605-2285-4B0F-BE8E-AE198C410392}"/>
              </a:ext>
            </a:extLst>
          </p:cNvPr>
          <p:cNvSpPr/>
          <p:nvPr/>
        </p:nvSpPr>
        <p:spPr>
          <a:xfrm>
            <a:off x="6443876" y="3475522"/>
            <a:ext cx="3336224" cy="2156656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57D6F87B-F6F3-4743-9846-1AD114FBD8F7}"/>
              </a:ext>
            </a:extLst>
          </p:cNvPr>
          <p:cNvSpPr/>
          <p:nvPr/>
        </p:nvSpPr>
        <p:spPr>
          <a:xfrm>
            <a:off x="8464832" y="4661592"/>
            <a:ext cx="3336224" cy="2156656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465520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3D5357-7D90-4F9C-8479-2DD274412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3200" b="1" dirty="0"/>
              <a:t>https://covid19.sinave.gob.mx/</a:t>
            </a:r>
            <a:endParaRPr lang="es-MX" sz="32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1FA28AF-B530-4E42-9B14-4640353439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870" y="1654584"/>
            <a:ext cx="10734260" cy="5165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7890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473A95-80DC-4E6C-979D-2AE3EEA1D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887" y="80134"/>
            <a:ext cx="10515600" cy="1325563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b="1" dirty="0">
                <a:solidFill>
                  <a:srgbClr val="000000"/>
                </a:solidFill>
                <a:latin typeface="+mn-lt"/>
              </a:rPr>
              <a:t>C</a:t>
            </a:r>
            <a:r>
              <a:rPr lang="es-MX" sz="1600" b="1" i="0" u="none" strike="noStrike" baseline="0" dirty="0">
                <a:solidFill>
                  <a:srgbClr val="000000"/>
                </a:solidFill>
                <a:latin typeface="+mn-lt"/>
              </a:rPr>
              <a:t>ertificados de defunción suministrados por las oficialías del Registro Civil, los Servicios Médicos Forenses y de los cuadernos estadísticos suministrados por las Agencias del Ministerio Público, un total de 683 823 muertes, de enero a agosto 2020, es decir</a:t>
            </a:r>
            <a:r>
              <a:rPr lang="es-MX" sz="1600" b="1" i="0" u="none" strike="noStrike" baseline="0" dirty="0">
                <a:solidFill>
                  <a:srgbClr val="FF0000"/>
                </a:solidFill>
                <a:latin typeface="+mn-lt"/>
              </a:rPr>
              <a:t>, 184 039 más que en el mismo periodo del año inmediato anterior, lo que equivale a 36.82% de Exceso de Mortalidad: 158,074 + 36.82%= 216,277</a:t>
            </a:r>
            <a:br>
              <a:rPr lang="es-MX" sz="1600" b="1" dirty="0">
                <a:solidFill>
                  <a:srgbClr val="FF0000"/>
                </a:solidFill>
                <a:latin typeface="+mn-lt"/>
              </a:rPr>
            </a:br>
            <a:endParaRPr lang="es-MX" sz="16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6B71D74-4E7D-44DA-8B0E-6010039C3F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3112" y="1405697"/>
            <a:ext cx="8439150" cy="4619625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2875EB05-4552-45C5-ABAE-D006D23AD712}"/>
              </a:ext>
            </a:extLst>
          </p:cNvPr>
          <p:cNvSpPr txBox="1"/>
          <p:nvPr/>
        </p:nvSpPr>
        <p:spPr>
          <a:xfrm>
            <a:off x="549965" y="6342986"/>
            <a:ext cx="110854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>
                <a:hlinkClick r:id="rId3"/>
              </a:rPr>
              <a:t>https://inegi.org.mx/contenidos/saladeprensa/boletines/2021/EstSociodemo/DefuncionesRegistradas2020_Pnles.pdf</a:t>
            </a:r>
            <a:r>
              <a:rPr lang="es-MX" sz="1400" dirty="0"/>
              <a:t>, 27 de enero 2021</a:t>
            </a:r>
          </a:p>
        </p:txBody>
      </p:sp>
    </p:spTree>
    <p:extLst>
      <p:ext uri="{BB962C8B-B14F-4D97-AF65-F5344CB8AC3E}">
        <p14:creationId xmlns:p14="http://schemas.microsoft.com/office/powerpoint/2010/main" val="38257501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CFBC9B-F5BA-4E88-B79D-600620E44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2800" b="1" dirty="0"/>
              <a:t>Consecuencias de proteger la salud y la economía: PIB al segundo trimestre del 2020.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50D4098-0955-42E5-BE9A-3A7AF12B54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0674" y="1995488"/>
            <a:ext cx="9010652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0804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98047C-9E49-4450-9B7D-B1DF25E3A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2800" b="1" dirty="0"/>
              <a:t>Deficiencias estructurales de nuestra estrategia de afrontamiento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0D851A1-5993-4D26-AF7A-89B95B7974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s-MX" sz="18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s-MX" sz="1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mpezamos tarde su implementación, por lo menos 2 meses tarde, con un sistema de salud fragmentado, subfinanciado y sin preparación para esta emergencia sanitaria</a:t>
            </a:r>
            <a:r>
              <a:rPr lang="es-MX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 cual se traduce en una extensión en la duración de la crisis sanitaria.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s-MX" sz="18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s-MX" sz="1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ara monitorizar la emergencia sanitaria</a:t>
            </a:r>
            <a:r>
              <a:rPr lang="es-MX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decidieron utilizar el modelo de </a:t>
            </a:r>
            <a:r>
              <a:rPr lang="es-MX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 </a:t>
            </a:r>
            <a:r>
              <a:rPr lang="es-MX" sz="1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Sitios Centinela </a:t>
            </a:r>
            <a:r>
              <a:rPr lang="es-MX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(alrededor de 450 centros distribuidos en la República validado y con capacidad de hacer pruebas para detectar Influenza Estacional y escalados para hacer la prueba PCR para detección de SARS-CoV2); es decir, </a:t>
            </a:r>
            <a:r>
              <a:rPr lang="es-MX" sz="1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 modelo no validado para </a:t>
            </a:r>
            <a:r>
              <a:rPr lang="es-MX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COVID-19 </a:t>
            </a:r>
            <a:r>
              <a:rPr lang="es-MX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 que ya </a:t>
            </a:r>
            <a:r>
              <a:rPr lang="es-MX" sz="1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es aplicable en la etapa de regreso a la actividad y en la segunda y subsecuentes olas de infección, es decir, no tenemos cifras confiables.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s-MX" sz="18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s-MX" sz="1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hemos invertido en pruebas masivas para detección de casos y seguimiento de contactos para su aislamiento selectivo</a:t>
            </a:r>
            <a:r>
              <a:rPr lang="es-MX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o sea, hemos navegado y seguiremos navegando esta crisis sanitaria y la económica que ya comienza, sin visión, sin brújula y sin saber la verdadera magnitud de lo que estamos enfrentando.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s-MX" sz="1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ha improvisado con un criterio de prioridad: tratar de mantener una imagen artificial de los alcances sanitarios, económicos, sociales y políticos </a:t>
            </a:r>
            <a:r>
              <a:rPr lang="es-MX" sz="18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esta </a:t>
            </a:r>
            <a:r>
              <a:rPr lang="es-MX" sz="1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administración.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s-MX" sz="18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s-MX" sz="1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ara regresar a la actividad productiva, sin una adecuada base de pruebas</a:t>
            </a:r>
            <a:r>
              <a:rPr lang="es-MX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tanto de detección de coronavirus como de detección de anticuerpos (para los que ya se infectaron y son inmunes); </a:t>
            </a:r>
            <a:r>
              <a:rPr lang="es-MX" sz="1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seguimos con la famosa lista de actividades esenciales sin visión ni brújula.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s-MX" sz="18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tenemos un</a:t>
            </a:r>
            <a:r>
              <a:rPr lang="es-MX" sz="1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liderazgo con responsabilidad que se encuentre gestionando la pandemia, aprendiendo sobre la marcha y aplicando las mejores prácticas internacionales</a:t>
            </a:r>
            <a:r>
              <a:rPr lang="es-MX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s-MX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lo que provoca una separación entre lo que la autoridad dice y lo que otros actores de gobierno y la sociedad hacen.</a:t>
            </a:r>
            <a:endParaRPr lang="es-MX" u="sng" dirty="0"/>
          </a:p>
        </p:txBody>
      </p:sp>
    </p:spTree>
    <p:extLst>
      <p:ext uri="{BB962C8B-B14F-4D97-AF65-F5344CB8AC3E}">
        <p14:creationId xmlns:p14="http://schemas.microsoft.com/office/powerpoint/2010/main" val="350800319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2467</TotalTime>
  <Words>3032</Words>
  <Application>Microsoft Office PowerPoint</Application>
  <PresentationFormat>Panorámica</PresentationFormat>
  <Paragraphs>203</Paragraphs>
  <Slides>42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42</vt:i4>
      </vt:variant>
    </vt:vector>
  </HeadingPairs>
  <TitlesOfParts>
    <vt:vector size="52" baseType="lpstr">
      <vt:lpstr>Arial</vt:lpstr>
      <vt:lpstr>Calibri</vt:lpstr>
      <vt:lpstr>Calibri Light</vt:lpstr>
      <vt:lpstr>Courier New</vt:lpstr>
      <vt:lpstr>Frutiger Roman</vt:lpstr>
      <vt:lpstr>GuardianTextEgyptian</vt:lpstr>
      <vt:lpstr>Times New Roman</vt:lpstr>
      <vt:lpstr>Wingdings</vt:lpstr>
      <vt:lpstr>Tema de Office</vt:lpstr>
      <vt:lpstr>Worksheet</vt:lpstr>
      <vt:lpstr>Revisión sobre la COVID-19 y una invitación a la reflexión. </vt:lpstr>
      <vt:lpstr>https://www.who.int/mediacentre/news/releases/2003/pr56/es/ https://www.cdc.gov/sars/about/fs-sars-sp.html</vt:lpstr>
      <vt:lpstr>https://www.who.int/mediacentre/news/releases/2003/pr56/es/ https://www.cdc.gov/sars/about/fs-sars-sp.html</vt:lpstr>
      <vt:lpstr>31/enero/2021: https://news.google.com/covid19/map?hl=es-419&amp;gl=MX&amp;ceid=MX%3Aes-419</vt:lpstr>
      <vt:lpstr>Comparación en número de fallecidos por COVID-19 al 31 de enero 2021.</vt:lpstr>
      <vt:lpstr>https://covid19.sinave.gob.mx/</vt:lpstr>
      <vt:lpstr>Certificados de defunción suministrados por las oficialías del Registro Civil, los Servicios Médicos Forenses y de los cuadernos estadísticos suministrados por las Agencias del Ministerio Público, un total de 683 823 muertes, de enero a agosto 2020, es decir, 184 039 más que en el mismo periodo del año inmediato anterior, lo que equivale a 36.82% de Exceso de Mortalidad: 158,074 + 36.82%= 216,277 </vt:lpstr>
      <vt:lpstr>Consecuencias de proteger la salud y la economía: PIB al segundo trimestre del 2020.</vt:lpstr>
      <vt:lpstr>Deficiencias estructurales de nuestra estrategia de afrontamiento</vt:lpstr>
      <vt:lpstr>Presentación de PowerPoint</vt:lpstr>
      <vt:lpstr>Presentación de PowerPoint</vt:lpstr>
      <vt:lpstr>- Existen seis grupos en México, G, GH, GR, L, V y S; más dos en el otras geografías: GV y O; los linajes del virus son mucho más diversos y complejos, y su número aumenta continuamente, la cifra ha superado los 70 (GISAID*). - El primer caso de COVID-19 en el país corresponde al grupo GR linaje B.1., proveniente de Italia. - Los más comunes son los grupos G, GH y GR, mutaciones que están en prácticamente todos los países de América y Europa, donde predomina el grupo GR. - En Asia se observa mayor presencia de los grupos S, L y V.  </vt:lpstr>
      <vt:lpstr>La nueva variante del virus SARS-CoV-2, conocida como VUI-202012/01 o linaje B.1.1.7, lleva una cantidad inusualmente grande de mutaciones. Sus efectos biológicos potenciales: </vt:lpstr>
      <vt:lpstr>Respuesta y Contramedidas.</vt:lpstr>
      <vt:lpstr>Presentación de PowerPoint</vt:lpstr>
      <vt:lpstr>Presentación de PowerPoint</vt:lpstr>
      <vt:lpstr>https://datos.nexos.com.mx/?p=1625 (agosto del 2020).</vt:lpstr>
      <vt:lpstr>https://datos.nexos.com.mx/?p=1625 (agosto del 2020).</vt:lpstr>
      <vt:lpstr>Sitios de Acción y recomendaciones de diversos tratamientos Antiviral Therapy | COVID-19 Treatment Guidelines (nih.gov)</vt:lpstr>
      <vt:lpstr>Molnupiravir - MK-4482/EIDD-2801: análogo de nucleótidos.</vt:lpstr>
      <vt:lpstr>Remdesivir</vt:lpstr>
      <vt:lpstr>Anticuerpos monoclonales: autorización de emergencia.</vt:lpstr>
      <vt:lpstr>MK-7110 (CD24Fc): anticuerpo monoclonal humanizado</vt:lpstr>
      <vt:lpstr>Clinicaltrials.gob: 292 estudios activos en vacunas para COVID-19</vt:lpstr>
      <vt:lpstr>Presentación de PowerPoint</vt:lpstr>
      <vt:lpstr>¿Qué significa Aprobación Acelerada en la autorización de uso por Emergencia para la FDA?</vt:lpstr>
      <vt:lpstr>Ugur Sahin y Ozlem Turecci: BioNTech</vt:lpstr>
      <vt:lpstr>Presentación de PowerPoint</vt:lpstr>
      <vt:lpstr>Sara Gilbert, Viróloga en Oxford y Desarrolladora de la vacuna correspondiente.</vt:lpstr>
      <vt:lpstr>Stéphane Bancel: MODERNA</vt:lpstr>
      <vt:lpstr>https://www.gavi.org/covax-facility https://www.who.int/es/initiatives/act-accelerator/covax </vt:lpstr>
      <vt:lpstr>https://www.who.int/es/initiatives/act-accelerator  </vt:lpstr>
      <vt:lpstr>COVAX</vt:lpstr>
      <vt:lpstr>Compras Comprometidas u Opcionales.</vt:lpstr>
      <vt:lpstr>https://www.theguardian.com/world/2020/dec/18/belgian-minister-accidentally-tweets-eus-covid-vaccine-price-list (diciembre 18/2020)</vt:lpstr>
      <vt:lpstr>¿Cuántas y cuáles vacunas van a llegar?</vt:lpstr>
      <vt:lpstr>250 millones de dosis y grupos poblacionales</vt:lpstr>
      <vt:lpstr>Presentación de PowerPoint</vt:lpstr>
      <vt:lpstr>Tendencia en el avance de vacunación en MX: 126 mill/7204= 17,490 días/365= 48 años</vt:lpstr>
      <vt:lpstr>Selección natural ….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del 1º dic</dc:title>
  <dc:creator>HECTOR JOSE DUENAS TENTORI</dc:creator>
  <cp:lastModifiedBy>HECTOR JOSE DUENAS TENTORI</cp:lastModifiedBy>
  <cp:revision>173</cp:revision>
  <dcterms:created xsi:type="dcterms:W3CDTF">2020-11-22T22:58:11Z</dcterms:created>
  <dcterms:modified xsi:type="dcterms:W3CDTF">2021-02-03T20:59:17Z</dcterms:modified>
</cp:coreProperties>
</file>